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88" r:id="rId1"/>
  </p:sldMasterIdLst>
  <p:notesMasterIdLst>
    <p:notesMasterId r:id="rId16"/>
  </p:notesMasterIdLst>
  <p:sldIdLst>
    <p:sldId id="256" r:id="rId2"/>
    <p:sldId id="301" r:id="rId3"/>
    <p:sldId id="306" r:id="rId4"/>
    <p:sldId id="307" r:id="rId5"/>
    <p:sldId id="308" r:id="rId6"/>
    <p:sldId id="309" r:id="rId7"/>
    <p:sldId id="311" r:id="rId8"/>
    <p:sldId id="312" r:id="rId9"/>
    <p:sldId id="313" r:id="rId10"/>
    <p:sldId id="314" r:id="rId11"/>
    <p:sldId id="315" r:id="rId12"/>
    <p:sldId id="316" r:id="rId13"/>
    <p:sldId id="317" r:id="rId14"/>
    <p:sldId id="31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41" autoAdjust="0"/>
  </p:normalViewPr>
  <p:slideViewPr>
    <p:cSldViewPr snapToGrid="0">
      <p:cViewPr varScale="1">
        <p:scale>
          <a:sx n="119" d="100"/>
          <a:sy n="119" d="100"/>
        </p:scale>
        <p:origin x="132" y="162"/>
      </p:cViewPr>
      <p:guideLst>
        <p:guide orient="horz" pos="2160"/>
        <p:guide pos="3840"/>
      </p:guideLst>
    </p:cSldViewPr>
  </p:slideViewPr>
  <p:outlineViewPr>
    <p:cViewPr>
      <p:scale>
        <a:sx n="33" d="100"/>
        <a:sy n="33" d="100"/>
      </p:scale>
      <p:origin x="0" y="-301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F58EB5-4CE2-40E9-BFD7-7AB607418174}" type="datetimeFigureOut">
              <a:rPr lang="en-US" smtClean="0"/>
              <a:t>10/22/2015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D87B4D-ABE4-48C5-B84D-4524D655BD79}" type="slidenum">
              <a:rPr lang="en-US" smtClean="0"/>
              <a:t>‹#›</a:t>
            </a:fld>
            <a:endParaRPr lang="en-US"/>
          </a:p>
        </p:txBody>
      </p:sp>
    </p:spTree>
    <p:extLst>
      <p:ext uri="{BB962C8B-B14F-4D97-AF65-F5344CB8AC3E}">
        <p14:creationId xmlns:p14="http://schemas.microsoft.com/office/powerpoint/2010/main" val="2513259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10/22/2015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3310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4E5243-F52A-4D37-9694-EB26C6C31910}" type="datetimeFigureOut">
              <a:rPr lang="en-US" smtClean="0"/>
              <a:t>10/22/2015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46606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77B6E1-634A-48DC-9E8B-D894023267EF}" type="datetimeFigureOut">
              <a:rPr lang="en-US" smtClean="0"/>
              <a:t>10/22/2015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0368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2D3E9E-A95C-48F2-B4BF-A71542E0BE9A}" type="datetimeFigureOut">
              <a:rPr lang="en-US" smtClean="0"/>
              <a:t>10/22/2015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64013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10/22/2015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64755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12952B5-7A2F-4CC8-B7CE-9234E21C2837}" type="datetimeFigureOut">
              <a:rPr lang="en-US" smtClean="0"/>
              <a:t>10/22/2015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80018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E1DA07A-9201-4B4B-BAF2-015AFA30F520}" type="datetimeFigureOut">
              <a:rPr lang="en-US" smtClean="0"/>
              <a:t>10/22/2015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35729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3D7E00A-486F-4252-8B1D-E32645521F49}" type="datetimeFigureOut">
              <a:rPr lang="en-US" smtClean="0"/>
              <a:t>10/22/2015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89416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smtClean="0"/>
              <a:t>10/22/2015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01576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5" name="Date Placeholder 4"/>
          <p:cNvSpPr>
            <a:spLocks noGrp="1"/>
          </p:cNvSpPr>
          <p:nvPr>
            <p:ph type="dt" sz="half" idx="10"/>
          </p:nvPr>
        </p:nvSpPr>
        <p:spPr/>
        <p:txBody>
          <a:bodyPr/>
          <a:lstStyle/>
          <a:p>
            <a:fld id="{AF6E2C9B-5FA2-460D-9BE7-B0812FC2A6FF}" type="datetimeFigureOut">
              <a:rPr lang="en-US" smtClean="0"/>
              <a:t>10/22/2015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37333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chemeClr val="tx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20000"/>
              <a:lumOff val="80000"/>
            </a:schemeClr>
          </a:solidFill>
        </p:spPr>
        <p:txBody>
          <a:bodyPr anchor="t"/>
          <a:lstStyle>
            <a:lvl1pPr marL="0" indent="0" algn="ctr">
              <a:spcBef>
                <a:spcPts val="800"/>
              </a:spcBef>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8"/>
          <p:cNvSpPr>
            <a:spLocks noGrp="1"/>
          </p:cNvSpPr>
          <p:nvPr>
            <p:ph type="dt" sz="half" idx="10"/>
          </p:nvPr>
        </p:nvSpPr>
        <p:spPr/>
        <p:txBody>
          <a:bodyPr/>
          <a:lstStyle/>
          <a:p>
            <a:fld id="{5586B75A-687E-405C-8A0B-8D00578BA2C3}" type="datetimeFigureOut">
              <a:rPr lang="en-US" smtClean="0"/>
              <a:pPr/>
              <a:t>10/22/2015</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99135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5586B75A-687E-405C-8A0B-8D00578BA2C3}" type="datetimeFigureOut">
              <a:rPr lang="en-US" smtClean="0"/>
              <a:pPr/>
              <a:t>10/22/2015</a:t>
            </a:fld>
            <a:endParaRPr lang="en-US"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tx1">
                    <a:alpha val="20000"/>
                  </a:schemeClr>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30548722"/>
      </p:ext>
    </p:extLst>
  </p:cSld>
  <p:clrMap bg1="dk1" tx1="lt1" bg2="dk2" tx2="lt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sldNum="0" hdr="0" ftr="0" dt="0"/>
  <p:txStyles>
    <p:titleStyle>
      <a:lvl1pPr algn="l" defTabSz="914400" rtl="0" eaLnBrk="1" latinLnBrk="0" hangingPunct="1">
        <a:lnSpc>
          <a:spcPct val="85000"/>
        </a:lnSpc>
        <a:spcBef>
          <a:spcPct val="0"/>
        </a:spcBef>
        <a:buNone/>
        <a:defRPr sz="5400" kern="1200" spc="-12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accent1"/>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75000"/>
              <a:lumOff val="2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65000"/>
              <a:lumOff val="3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youtube.com/watch?v=Y8Rgje94iI0"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MnNX13yBzAU"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https://www.youtube.com/embed/a8fHgx9mE5U"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LRhwL9rsu9s" TargetMode="Externa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aws.amazon.com/what-is-cloud-computing/" TargetMode="External"/><Relationship Id="rId7"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whkyRvugqlM" TargetMode="External"/><Relationship Id="rId6" Type="http://schemas.openxmlformats.org/officeDocument/2006/relationships/hyperlink" Target="http://www.rackspace.com/" TargetMode="External"/><Relationship Id="rId5" Type="http://schemas.openxmlformats.org/officeDocument/2006/relationships/hyperlink" Target="https://cloud.google.com/appengine/docs" TargetMode="External"/><Relationship Id="rId4" Type="http://schemas.openxmlformats.org/officeDocument/2006/relationships/hyperlink" Target="http://www.salesforce.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salesforce.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salesforce.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2738" y="2006364"/>
            <a:ext cx="10782300" cy="1709581"/>
          </a:xfrm>
        </p:spPr>
        <p:txBody>
          <a:bodyPr/>
          <a:lstStyle/>
          <a:p>
            <a:pPr algn="ctr"/>
            <a:r>
              <a:rPr lang="en-US" sz="6000" b="1" dirty="0" smtClean="0">
                <a:solidFill>
                  <a:srgbClr val="FF0000"/>
                </a:solidFill>
              </a:rPr>
              <a:t>Software and Its Changes Impacting Business: </a:t>
            </a:r>
            <a:br>
              <a:rPr lang="en-US" sz="6000" b="1" dirty="0" smtClean="0">
                <a:solidFill>
                  <a:srgbClr val="FF0000"/>
                </a:solidFill>
              </a:rPr>
            </a:br>
            <a:r>
              <a:rPr lang="en-US" sz="6000" b="1" dirty="0" smtClean="0">
                <a:solidFill>
                  <a:schemeClr val="tx2"/>
                </a:solidFill>
              </a:rPr>
              <a:t>For the Software…it’s a-</a:t>
            </a:r>
            <a:r>
              <a:rPr lang="en-US" sz="6000" b="1" dirty="0" err="1" smtClean="0">
                <a:solidFill>
                  <a:schemeClr val="tx2"/>
                </a:solidFill>
              </a:rPr>
              <a:t>changin</a:t>
            </a:r>
            <a:r>
              <a:rPr lang="en-US" sz="6000" b="1" dirty="0" smtClean="0">
                <a:solidFill>
                  <a:schemeClr val="tx2"/>
                </a:solidFill>
              </a:rPr>
              <a:t>’</a:t>
            </a:r>
            <a:r>
              <a:rPr lang="en-US" sz="6600" b="1" dirty="0">
                <a:solidFill>
                  <a:schemeClr val="tx2"/>
                </a:solidFill>
              </a:rPr>
              <a:t/>
            </a:r>
            <a:br>
              <a:rPr lang="en-US" sz="6600" b="1" dirty="0">
                <a:solidFill>
                  <a:schemeClr val="tx2"/>
                </a:solidFill>
              </a:rPr>
            </a:br>
            <a:endParaRPr lang="en-US" sz="6600" b="1" dirty="0">
              <a:solidFill>
                <a:schemeClr val="tx2"/>
              </a:solidFill>
            </a:endParaRPr>
          </a:p>
        </p:txBody>
      </p:sp>
      <p:pic>
        <p:nvPicPr>
          <p:cNvPr id="1034" name="Picture 10" descr="http://www.emovieposter.com/images/moviestars/AA120705/200/special_bob_dylan_the_times_they_are_a_changin_HP00716_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9848" y="3098047"/>
            <a:ext cx="4432468" cy="312489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221705" y="3400926"/>
            <a:ext cx="1187116" cy="23261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latin typeface="Agency FB" panose="020B0503020202020204" pitchFamily="34" charset="0"/>
              </a:rPr>
              <a:t>SOFTWARE</a:t>
            </a:r>
            <a:endParaRPr lang="en-US" b="1" dirty="0">
              <a:solidFill>
                <a:schemeClr val="bg1"/>
              </a:solidFill>
              <a:latin typeface="Agency FB" panose="020B0503020202020204" pitchFamily="34" charset="0"/>
            </a:endParaRPr>
          </a:p>
        </p:txBody>
      </p:sp>
    </p:spTree>
    <p:extLst>
      <p:ext uri="{BB962C8B-B14F-4D97-AF65-F5344CB8AC3E}">
        <p14:creationId xmlns:p14="http://schemas.microsoft.com/office/powerpoint/2010/main" val="34938444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1400685" y="236770"/>
            <a:ext cx="8412175" cy="1446550"/>
          </a:xfrm>
          <a:prstGeom prst="rect">
            <a:avLst/>
          </a:prstGeom>
        </p:spPr>
        <p:txBody>
          <a:bodyPr wrap="none">
            <a:spAutoFit/>
          </a:bodyPr>
          <a:lstStyle/>
          <a:p>
            <a:pPr algn="ctr"/>
            <a:r>
              <a:rPr lang="en-US" sz="4400" b="1" dirty="0" smtClean="0">
                <a:solidFill>
                  <a:schemeClr val="accent1"/>
                </a:solidFill>
              </a:rPr>
              <a:t>Cloud Computing: </a:t>
            </a:r>
          </a:p>
          <a:p>
            <a:pPr algn="ctr"/>
            <a:r>
              <a:rPr lang="en-US" sz="4400" b="1" dirty="0" smtClean="0">
                <a:solidFill>
                  <a:schemeClr val="accent6"/>
                </a:solidFill>
              </a:rPr>
              <a:t>What Does it Take to Run This Thing?</a:t>
            </a:r>
            <a:endParaRPr lang="en-US" sz="4400" b="1" dirty="0" smtClean="0">
              <a:solidFill>
                <a:schemeClr val="accent1"/>
              </a:solidFill>
            </a:endParaRPr>
          </a:p>
        </p:txBody>
      </p:sp>
      <p:sp>
        <p:nvSpPr>
          <p:cNvPr id="6" name="Rectangle 5"/>
          <p:cNvSpPr/>
          <p:nvPr/>
        </p:nvSpPr>
        <p:spPr>
          <a:xfrm>
            <a:off x="2631635" y="6027003"/>
            <a:ext cx="7803755" cy="646331"/>
          </a:xfrm>
          <a:prstGeom prst="rect">
            <a:avLst/>
          </a:prstGeom>
        </p:spPr>
        <p:txBody>
          <a:bodyPr wrap="square">
            <a:spAutoFit/>
          </a:bodyPr>
          <a:lstStyle/>
          <a:p>
            <a:r>
              <a:rPr lang="en-US" sz="3600" b="1" dirty="0" smtClean="0">
                <a:solidFill>
                  <a:schemeClr val="accent1"/>
                </a:solidFill>
              </a:rPr>
              <a:t>Inside a Facebook Data Center</a:t>
            </a:r>
            <a:endParaRPr lang="en-US" sz="3600" dirty="0"/>
          </a:p>
        </p:txBody>
      </p:sp>
      <p:pic>
        <p:nvPicPr>
          <p:cNvPr id="12290" name="Picture 2" descr="http://dpr-1448.kxcdn.com/assets/blog/nc-facebook-data-center-datahall.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524" y="1683320"/>
            <a:ext cx="11583152" cy="4343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91777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463247" y="501464"/>
            <a:ext cx="11474167" cy="1446550"/>
          </a:xfrm>
          <a:prstGeom prst="rect">
            <a:avLst/>
          </a:prstGeom>
        </p:spPr>
        <p:txBody>
          <a:bodyPr wrap="none">
            <a:spAutoFit/>
          </a:bodyPr>
          <a:lstStyle/>
          <a:p>
            <a:pPr algn="ctr"/>
            <a:r>
              <a:rPr lang="en-US" sz="4400" b="1" dirty="0" smtClean="0">
                <a:solidFill>
                  <a:schemeClr val="accent1"/>
                </a:solidFill>
              </a:rPr>
              <a:t>Cloud &amp; Virtualization: </a:t>
            </a:r>
          </a:p>
          <a:p>
            <a:pPr algn="ctr"/>
            <a:r>
              <a:rPr lang="en-US" sz="4400" b="1" dirty="0">
                <a:solidFill>
                  <a:schemeClr val="accent6"/>
                </a:solidFill>
              </a:rPr>
              <a:t>Software That Makes One Computer Act Like Many</a:t>
            </a:r>
            <a:endParaRPr lang="en-US" sz="4400" b="1" dirty="0" smtClean="0">
              <a:solidFill>
                <a:schemeClr val="accent1"/>
              </a:solidFill>
            </a:endParaRPr>
          </a:p>
        </p:txBody>
      </p:sp>
      <p:sp>
        <p:nvSpPr>
          <p:cNvPr id="6" name="Rectangle 5"/>
          <p:cNvSpPr/>
          <p:nvPr/>
        </p:nvSpPr>
        <p:spPr>
          <a:xfrm>
            <a:off x="1793126" y="2093422"/>
            <a:ext cx="8814407" cy="769441"/>
          </a:xfrm>
          <a:prstGeom prst="rect">
            <a:avLst/>
          </a:prstGeom>
        </p:spPr>
        <p:txBody>
          <a:bodyPr wrap="square">
            <a:spAutoFit/>
          </a:bodyPr>
          <a:lstStyle/>
          <a:p>
            <a:r>
              <a:rPr lang="en-US" sz="4400" b="1" dirty="0" smtClean="0">
                <a:solidFill>
                  <a:schemeClr val="accent1"/>
                </a:solidFill>
                <a:hlinkClick r:id="rId2"/>
              </a:rPr>
              <a:t>Virtualization Explained by VMWare</a:t>
            </a:r>
            <a:endParaRPr lang="en-US" sz="4400" dirty="0"/>
          </a:p>
        </p:txBody>
      </p:sp>
      <p:sp>
        <p:nvSpPr>
          <p:cNvPr id="3" name="Rectangle 2"/>
          <p:cNvSpPr/>
          <p:nvPr/>
        </p:nvSpPr>
        <p:spPr>
          <a:xfrm>
            <a:off x="858252" y="2960521"/>
            <a:ext cx="9857873" cy="3250121"/>
          </a:xfrm>
          <a:prstGeom prst="rect">
            <a:avLst/>
          </a:prstGeom>
        </p:spPr>
        <p:txBody>
          <a:bodyPr wrap="square">
            <a:spAutoFit/>
          </a:bodyPr>
          <a:lstStyle/>
          <a:p>
            <a:pPr marL="288925" indent="-288925">
              <a:lnSpc>
                <a:spcPct val="95000"/>
              </a:lnSpc>
              <a:buFont typeface="Arial" pitchFamily="34" charset="0"/>
              <a:buChar char="•"/>
            </a:pPr>
            <a:r>
              <a:rPr lang="en-US" i="1" dirty="0">
                <a:solidFill>
                  <a:schemeClr val="accent6"/>
                </a:solidFill>
              </a:rPr>
              <a:t> </a:t>
            </a:r>
            <a:r>
              <a:rPr lang="en-US" sz="2000" i="1" dirty="0" smtClean="0">
                <a:solidFill>
                  <a:schemeClr val="accent4"/>
                </a:solidFill>
              </a:rPr>
              <a:t>Virtualization</a:t>
            </a:r>
            <a:r>
              <a:rPr lang="en-US" sz="2000" i="1" dirty="0" smtClean="0">
                <a:solidFill>
                  <a:schemeClr val="accent6"/>
                </a:solidFill>
              </a:rPr>
              <a:t>: </a:t>
            </a:r>
          </a:p>
          <a:p>
            <a:pPr marL="746125" lvl="1" indent="-288925">
              <a:lnSpc>
                <a:spcPct val="95000"/>
              </a:lnSpc>
              <a:buFont typeface="Arial" pitchFamily="34" charset="0"/>
              <a:buChar char="•"/>
            </a:pPr>
            <a:r>
              <a:rPr lang="en-US" sz="2000" i="1" dirty="0" smtClean="0">
                <a:solidFill>
                  <a:schemeClr val="accent6"/>
                </a:solidFill>
              </a:rPr>
              <a:t> </a:t>
            </a:r>
            <a:r>
              <a:rPr lang="en-US" sz="2000" i="1" dirty="0" smtClean="0">
                <a:solidFill>
                  <a:schemeClr val="accent1"/>
                </a:solidFill>
              </a:rPr>
              <a:t>can generate huge savings in hardware, staff, and real estate</a:t>
            </a:r>
          </a:p>
          <a:p>
            <a:pPr marL="746125" lvl="1" indent="-288925">
              <a:lnSpc>
                <a:spcPct val="95000"/>
              </a:lnSpc>
              <a:buFont typeface="Arial" pitchFamily="34" charset="0"/>
              <a:buChar char="•"/>
            </a:pPr>
            <a:r>
              <a:rPr lang="en-US" sz="2000" i="1" dirty="0">
                <a:solidFill>
                  <a:schemeClr val="accent1"/>
                </a:solidFill>
              </a:rPr>
              <a:t>reduces a firm’s IT-based energy consumption, cutting costs, lowering its carbon footprint</a:t>
            </a:r>
            <a:endParaRPr lang="en-US" sz="2000" i="1" dirty="0" smtClean="0">
              <a:solidFill>
                <a:schemeClr val="accent1"/>
              </a:solidFill>
            </a:endParaRPr>
          </a:p>
          <a:p>
            <a:pPr marL="1203325" lvl="2" indent="-288925">
              <a:lnSpc>
                <a:spcPct val="95000"/>
              </a:lnSpc>
              <a:buFont typeface="Arial" pitchFamily="34" charset="0"/>
              <a:buChar char="•"/>
            </a:pPr>
            <a:r>
              <a:rPr lang="en-US" i="1" dirty="0">
                <a:solidFill>
                  <a:schemeClr val="accent6"/>
                </a:solidFill>
              </a:rPr>
              <a:t>conventional data centers run at 15 percent or less of their maximum </a:t>
            </a:r>
            <a:r>
              <a:rPr lang="en-US" i="1" dirty="0" smtClean="0">
                <a:solidFill>
                  <a:schemeClr val="accent6"/>
                </a:solidFill>
              </a:rPr>
              <a:t>capacity</a:t>
            </a:r>
          </a:p>
          <a:p>
            <a:pPr marL="1203325" lvl="2" indent="-288925">
              <a:lnSpc>
                <a:spcPct val="95000"/>
              </a:lnSpc>
              <a:buFont typeface="Arial" pitchFamily="34" charset="0"/>
              <a:buChar char="•"/>
            </a:pPr>
            <a:r>
              <a:rPr lang="en-US" i="1" dirty="0">
                <a:solidFill>
                  <a:schemeClr val="accent6"/>
                </a:solidFill>
              </a:rPr>
              <a:t>Data centers using virtualization software have increased utilization to 80 percent or </a:t>
            </a:r>
            <a:r>
              <a:rPr lang="en-US" i="1" dirty="0" smtClean="0">
                <a:solidFill>
                  <a:schemeClr val="accent6"/>
                </a:solidFill>
              </a:rPr>
              <a:t>more</a:t>
            </a:r>
          </a:p>
          <a:p>
            <a:pPr marL="342900" indent="-342900">
              <a:lnSpc>
                <a:spcPct val="95000"/>
              </a:lnSpc>
              <a:buFont typeface="Arial" panose="020B0604020202020204" pitchFamily="34" charset="0"/>
              <a:buChar char="•"/>
            </a:pPr>
            <a:r>
              <a:rPr lang="en-US" sz="2000" i="1" dirty="0">
                <a:solidFill>
                  <a:schemeClr val="accent4"/>
                </a:solidFill>
              </a:rPr>
              <a:t>Virtual </a:t>
            </a:r>
            <a:r>
              <a:rPr lang="en-US" sz="2000" i="1" dirty="0" smtClean="0">
                <a:solidFill>
                  <a:schemeClr val="accent4"/>
                </a:solidFill>
              </a:rPr>
              <a:t>Desktops</a:t>
            </a:r>
            <a:r>
              <a:rPr lang="en-US" sz="2000" i="1" dirty="0" smtClean="0">
                <a:solidFill>
                  <a:schemeClr val="accent6"/>
                </a:solidFill>
              </a:rPr>
              <a:t>:</a:t>
            </a:r>
          </a:p>
          <a:p>
            <a:pPr marL="800100" lvl="1" indent="-342900">
              <a:lnSpc>
                <a:spcPct val="95000"/>
              </a:lnSpc>
              <a:buFont typeface="Arial" panose="020B0604020202020204" pitchFamily="34" charset="0"/>
              <a:buChar char="•"/>
            </a:pPr>
            <a:r>
              <a:rPr lang="en-US" sz="2000" i="1" dirty="0" smtClean="0">
                <a:solidFill>
                  <a:schemeClr val="accent1"/>
                </a:solidFill>
              </a:rPr>
              <a:t>a </a:t>
            </a:r>
            <a:r>
              <a:rPr lang="en-US" sz="2000" i="1" dirty="0">
                <a:solidFill>
                  <a:schemeClr val="accent1"/>
                </a:solidFill>
              </a:rPr>
              <a:t>server </a:t>
            </a:r>
            <a:r>
              <a:rPr lang="en-US" sz="2000" i="1" dirty="0" smtClean="0">
                <a:solidFill>
                  <a:schemeClr val="accent1"/>
                </a:solidFill>
              </a:rPr>
              <a:t>runs </a:t>
            </a:r>
            <a:r>
              <a:rPr lang="en-US" sz="2000" i="1" dirty="0">
                <a:solidFill>
                  <a:schemeClr val="accent1"/>
                </a:solidFill>
              </a:rPr>
              <a:t>what amounts to a copy of a PC—OS, applications, and all—and simply deliver an image of what’s executing to a PC or other connected </a:t>
            </a:r>
            <a:r>
              <a:rPr lang="en-US" sz="2000" i="1" dirty="0" smtClean="0">
                <a:solidFill>
                  <a:schemeClr val="accent1"/>
                </a:solidFill>
              </a:rPr>
              <a:t>device</a:t>
            </a:r>
          </a:p>
          <a:p>
            <a:pPr marL="1203325" lvl="2" indent="-288925">
              <a:lnSpc>
                <a:spcPct val="95000"/>
              </a:lnSpc>
              <a:buFont typeface="Arial" pitchFamily="34" charset="0"/>
              <a:buChar char="•"/>
            </a:pPr>
            <a:r>
              <a:rPr lang="en-US" i="1" dirty="0" smtClean="0">
                <a:solidFill>
                  <a:schemeClr val="accent6"/>
                </a:solidFill>
              </a:rPr>
              <a:t>Firms can then scale</a:t>
            </a:r>
            <a:r>
              <a:rPr lang="en-US" i="1" dirty="0">
                <a:solidFill>
                  <a:schemeClr val="accent6"/>
                </a:solidFill>
              </a:rPr>
              <a:t>, back up, secure, and upgrade systems far more easily than if they had to maintain each individual PC</a:t>
            </a:r>
          </a:p>
        </p:txBody>
      </p:sp>
    </p:spTree>
    <p:extLst>
      <p:ext uri="{BB962C8B-B14F-4D97-AF65-F5344CB8AC3E}">
        <p14:creationId xmlns:p14="http://schemas.microsoft.com/office/powerpoint/2010/main" val="37733317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2800281" y="196664"/>
            <a:ext cx="6671763" cy="1446550"/>
          </a:xfrm>
          <a:prstGeom prst="rect">
            <a:avLst/>
          </a:prstGeom>
        </p:spPr>
        <p:txBody>
          <a:bodyPr wrap="none">
            <a:spAutoFit/>
          </a:bodyPr>
          <a:lstStyle/>
          <a:p>
            <a:pPr algn="ctr"/>
            <a:r>
              <a:rPr lang="en-US" sz="4400" b="1" dirty="0" smtClean="0">
                <a:solidFill>
                  <a:schemeClr val="accent1"/>
                </a:solidFill>
              </a:rPr>
              <a:t>Further Software Disruption: </a:t>
            </a:r>
          </a:p>
          <a:p>
            <a:pPr algn="ctr"/>
            <a:r>
              <a:rPr lang="en-US" sz="4400" b="1" dirty="0" smtClean="0">
                <a:solidFill>
                  <a:schemeClr val="accent6"/>
                </a:solidFill>
              </a:rPr>
              <a:t>Apps, Apps, &amp; more Apps</a:t>
            </a:r>
            <a:endParaRPr lang="en-US" sz="4400" b="1" dirty="0" smtClean="0">
              <a:solidFill>
                <a:schemeClr val="accent1"/>
              </a:solidFill>
            </a:endParaRPr>
          </a:p>
        </p:txBody>
      </p:sp>
      <p:sp>
        <p:nvSpPr>
          <p:cNvPr id="6" name="Rectangle 5"/>
          <p:cNvSpPr/>
          <p:nvPr/>
        </p:nvSpPr>
        <p:spPr>
          <a:xfrm>
            <a:off x="1069072" y="1587066"/>
            <a:ext cx="10134179" cy="1631216"/>
          </a:xfrm>
          <a:prstGeom prst="rect">
            <a:avLst/>
          </a:prstGeom>
        </p:spPr>
        <p:txBody>
          <a:bodyPr wrap="square">
            <a:spAutoFit/>
          </a:bodyPr>
          <a:lstStyle/>
          <a:p>
            <a:r>
              <a:rPr lang="en-US" sz="2000" b="1" i="1" dirty="0" smtClean="0">
                <a:solidFill>
                  <a:schemeClr val="accent1"/>
                </a:solidFill>
              </a:rPr>
              <a:t>“More </a:t>
            </a:r>
            <a:r>
              <a:rPr lang="en-US" sz="2000" b="1" i="1" dirty="0">
                <a:solidFill>
                  <a:schemeClr val="accent4"/>
                </a:solidFill>
              </a:rPr>
              <a:t>monumental changes </a:t>
            </a:r>
            <a:r>
              <a:rPr lang="en-US" sz="2000" b="1" i="1" dirty="0">
                <a:solidFill>
                  <a:schemeClr val="accent1"/>
                </a:solidFill>
              </a:rPr>
              <a:t>are being brought about by </a:t>
            </a:r>
            <a:r>
              <a:rPr lang="en-US" sz="2000" b="1" i="1" dirty="0">
                <a:solidFill>
                  <a:schemeClr val="accent4"/>
                </a:solidFill>
              </a:rPr>
              <a:t>app stores</a:t>
            </a:r>
            <a:r>
              <a:rPr lang="en-US" sz="2000" b="1" i="1" dirty="0">
                <a:solidFill>
                  <a:schemeClr val="accent1"/>
                </a:solidFill>
              </a:rPr>
              <a:t>, specifically the use of </a:t>
            </a:r>
            <a:r>
              <a:rPr lang="en-US" sz="2000" b="1" i="1" dirty="0">
                <a:solidFill>
                  <a:schemeClr val="accent4"/>
                </a:solidFill>
              </a:rPr>
              <a:t>apps on smartphones</a:t>
            </a:r>
            <a:r>
              <a:rPr lang="en-US" sz="2000" b="1" i="1" dirty="0">
                <a:solidFill>
                  <a:schemeClr val="accent1"/>
                </a:solidFill>
              </a:rPr>
              <a:t>. Smartphones have surpassed the one-billion-unit-sales-per-year milestone, </a:t>
            </a:r>
            <a:r>
              <a:rPr lang="en-US" sz="2000" b="1" i="1" dirty="0" smtClean="0">
                <a:solidFill>
                  <a:schemeClr val="accent1"/>
                </a:solidFill>
              </a:rPr>
              <a:t>and </a:t>
            </a:r>
            <a:r>
              <a:rPr lang="en-US" sz="2000" b="1" i="1" dirty="0">
                <a:solidFill>
                  <a:schemeClr val="accent1"/>
                </a:solidFill>
              </a:rPr>
              <a:t>costs are plummeting. For many worldwide, </a:t>
            </a:r>
            <a:r>
              <a:rPr lang="en-US" sz="2000" b="1" i="1" dirty="0">
                <a:solidFill>
                  <a:schemeClr val="accent4"/>
                </a:solidFill>
              </a:rPr>
              <a:t>the smartphone is the primary screen for engaging in a series of tasks or entire new categories of software and services</a:t>
            </a:r>
            <a:r>
              <a:rPr lang="en-US" sz="2000" b="1" i="1" dirty="0">
                <a:solidFill>
                  <a:schemeClr val="accent1"/>
                </a:solidFill>
              </a:rPr>
              <a:t>. And while smartphones use the web, most smartphone functionality is delivered via custom apps</a:t>
            </a:r>
            <a:r>
              <a:rPr lang="en-US" sz="2000" b="1" i="1" dirty="0" smtClean="0">
                <a:solidFill>
                  <a:schemeClr val="accent1"/>
                </a:solidFill>
              </a:rPr>
              <a:t>.”</a:t>
            </a:r>
            <a:endParaRPr lang="en-US" sz="2000" i="1" dirty="0"/>
          </a:p>
        </p:txBody>
      </p:sp>
      <p:pic>
        <p:nvPicPr>
          <p:cNvPr id="10244" name="Picture 4" descr="http://static2.businessinsider.com/image/522a0054ecad04335c00d7e5-480/app-100-graphic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8398" y="3358899"/>
            <a:ext cx="4109342" cy="3082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6464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2256592" y="501464"/>
            <a:ext cx="7887480" cy="769441"/>
          </a:xfrm>
          <a:prstGeom prst="rect">
            <a:avLst/>
          </a:prstGeom>
        </p:spPr>
        <p:txBody>
          <a:bodyPr wrap="none">
            <a:spAutoFit/>
          </a:bodyPr>
          <a:lstStyle/>
          <a:p>
            <a:pPr algn="ctr"/>
            <a:r>
              <a:rPr lang="en-US" sz="4400" b="1" dirty="0" smtClean="0">
                <a:solidFill>
                  <a:schemeClr val="accent1"/>
                </a:solidFill>
              </a:rPr>
              <a:t>Apps, Apps, &amp; more Apps</a:t>
            </a:r>
            <a:r>
              <a:rPr lang="en-US" sz="4400" b="1" dirty="0" smtClean="0">
                <a:solidFill>
                  <a:schemeClr val="accent6"/>
                </a:solidFill>
              </a:rPr>
              <a:t>: Benefits</a:t>
            </a:r>
            <a:endParaRPr lang="en-US" sz="4400" b="1" dirty="0" smtClean="0">
              <a:solidFill>
                <a:schemeClr val="accent1"/>
              </a:solidFill>
            </a:endParaRPr>
          </a:p>
        </p:txBody>
      </p:sp>
      <p:pic>
        <p:nvPicPr>
          <p:cNvPr id="7" name="Picture 2" descr="http://www.digitalbulls.com/content/610_260/24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343" y="1923130"/>
            <a:ext cx="3004720" cy="128070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491915" y="4114229"/>
            <a:ext cx="6096000" cy="646331"/>
          </a:xfrm>
          <a:prstGeom prst="rect">
            <a:avLst/>
          </a:prstGeom>
        </p:spPr>
        <p:txBody>
          <a:bodyPr>
            <a:spAutoFit/>
          </a:bodyPr>
          <a:lstStyle/>
          <a:p>
            <a:r>
              <a:rPr lang="en-US" i="1" dirty="0" smtClean="0">
                <a:solidFill>
                  <a:schemeClr val="accent4"/>
                </a:solidFill>
                <a:latin typeface="Georgia" panose="02040502050405020303" pitchFamily="18" charset="0"/>
              </a:rPr>
              <a:t>Richer</a:t>
            </a:r>
            <a:r>
              <a:rPr lang="en-US" i="1" dirty="0">
                <a:solidFill>
                  <a:schemeClr val="accent4"/>
                </a:solidFill>
                <a:latin typeface="Georgia" panose="02040502050405020303" pitchFamily="18" charset="0"/>
              </a:rPr>
              <a:t>, more interactive interface options than simple web-based applications</a:t>
            </a:r>
            <a:endParaRPr lang="en-US" i="1" dirty="0">
              <a:solidFill>
                <a:schemeClr val="accent4"/>
              </a:solidFill>
            </a:endParaRPr>
          </a:p>
        </p:txBody>
      </p:sp>
      <p:sp>
        <p:nvSpPr>
          <p:cNvPr id="3" name="Rectangle 2"/>
          <p:cNvSpPr/>
          <p:nvPr/>
        </p:nvSpPr>
        <p:spPr>
          <a:xfrm>
            <a:off x="4908885" y="1802091"/>
            <a:ext cx="6096000" cy="646331"/>
          </a:xfrm>
          <a:prstGeom prst="rect">
            <a:avLst/>
          </a:prstGeom>
        </p:spPr>
        <p:txBody>
          <a:bodyPr>
            <a:spAutoFit/>
          </a:bodyPr>
          <a:lstStyle/>
          <a:p>
            <a:r>
              <a:rPr lang="en-US" i="1" dirty="0" smtClean="0">
                <a:solidFill>
                  <a:schemeClr val="accent4"/>
                </a:solidFill>
                <a:latin typeface="Georgia" panose="02040502050405020303" pitchFamily="18" charset="0"/>
              </a:rPr>
              <a:t>Apps integrate </a:t>
            </a:r>
            <a:r>
              <a:rPr lang="en-US" i="1" dirty="0">
                <a:solidFill>
                  <a:schemeClr val="accent4"/>
                </a:solidFill>
                <a:latin typeface="Georgia" panose="02040502050405020303" pitchFamily="18" charset="0"/>
              </a:rPr>
              <a:t>with the </a:t>
            </a:r>
            <a:r>
              <a:rPr lang="en-US" i="1" dirty="0" smtClean="0">
                <a:solidFill>
                  <a:schemeClr val="accent4"/>
                </a:solidFill>
                <a:latin typeface="Georgia" panose="02040502050405020303" pitchFamily="18" charset="0"/>
              </a:rPr>
              <a:t>OS, </a:t>
            </a:r>
            <a:r>
              <a:rPr lang="en-US" i="1" dirty="0">
                <a:solidFill>
                  <a:schemeClr val="accent4"/>
                </a:solidFill>
                <a:latin typeface="Georgia" panose="02040502050405020303" pitchFamily="18" charset="0"/>
              </a:rPr>
              <a:t>whereas the web provides no such OS-level integration</a:t>
            </a:r>
            <a:endParaRPr lang="en-US" i="1" dirty="0">
              <a:solidFill>
                <a:schemeClr val="accent4"/>
              </a:solidFill>
            </a:endParaRPr>
          </a:p>
        </p:txBody>
      </p:sp>
      <p:sp>
        <p:nvSpPr>
          <p:cNvPr id="4" name="Rectangle 3"/>
          <p:cNvSpPr/>
          <p:nvPr/>
        </p:nvSpPr>
        <p:spPr>
          <a:xfrm>
            <a:off x="6330539" y="3266394"/>
            <a:ext cx="5694188" cy="369332"/>
          </a:xfrm>
          <a:prstGeom prst="rect">
            <a:avLst/>
          </a:prstGeom>
        </p:spPr>
        <p:txBody>
          <a:bodyPr wrap="none">
            <a:spAutoFit/>
          </a:bodyPr>
          <a:lstStyle/>
          <a:p>
            <a:r>
              <a:rPr lang="en-US" dirty="0" smtClean="0">
                <a:solidFill>
                  <a:srgbClr val="333333"/>
                </a:solidFill>
                <a:latin typeface="Georgia" panose="02040502050405020303" pitchFamily="18" charset="0"/>
              </a:rPr>
              <a:t> </a:t>
            </a:r>
            <a:r>
              <a:rPr lang="en-US" i="1" dirty="0">
                <a:solidFill>
                  <a:schemeClr val="accent4"/>
                </a:solidFill>
                <a:latin typeface="Georgia" panose="02040502050405020303" pitchFamily="18" charset="0"/>
              </a:rPr>
              <a:t>Many products will upgrade apps in the background</a:t>
            </a:r>
            <a:endParaRPr lang="en-US" i="1" dirty="0">
              <a:solidFill>
                <a:schemeClr val="accent4"/>
              </a:solidFill>
              <a:latin typeface="Georgia" panose="02040502050405020303" pitchFamily="18" charset="0"/>
            </a:endParaRPr>
          </a:p>
        </p:txBody>
      </p:sp>
      <p:sp>
        <p:nvSpPr>
          <p:cNvPr id="9" name="Rectangle 8"/>
          <p:cNvSpPr/>
          <p:nvPr/>
        </p:nvSpPr>
        <p:spPr>
          <a:xfrm>
            <a:off x="4259179" y="5344430"/>
            <a:ext cx="6096000" cy="646331"/>
          </a:xfrm>
          <a:prstGeom prst="rect">
            <a:avLst/>
          </a:prstGeom>
        </p:spPr>
        <p:txBody>
          <a:bodyPr>
            <a:spAutoFit/>
          </a:bodyPr>
          <a:lstStyle/>
          <a:p>
            <a:r>
              <a:rPr lang="en-US" i="1" dirty="0" smtClean="0">
                <a:solidFill>
                  <a:schemeClr val="accent4"/>
                </a:solidFill>
                <a:latin typeface="Georgia" panose="02040502050405020303" pitchFamily="18" charset="0"/>
              </a:rPr>
              <a:t>Several </a:t>
            </a:r>
            <a:r>
              <a:rPr lang="en-US" i="1" dirty="0">
                <a:solidFill>
                  <a:schemeClr val="accent4"/>
                </a:solidFill>
                <a:latin typeface="Georgia" panose="02040502050405020303" pitchFamily="18" charset="0"/>
              </a:rPr>
              <a:t>businesses simply would not exist without apps to engage with customers</a:t>
            </a:r>
          </a:p>
        </p:txBody>
      </p:sp>
      <p:pic>
        <p:nvPicPr>
          <p:cNvPr id="14338" name="Picture 2" descr="https://onlineoroffline.files.wordpress.com/2012/12/facebook-like-icon.png?w=150&amp;h=1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046" y="2427990"/>
            <a:ext cx="565150" cy="52747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onlineoroffline.files.wordpress.com/2012/12/facebook-like-icon.png?w=150&amp;h=1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4931" y="1900515"/>
            <a:ext cx="565150" cy="52747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s://onlineoroffline.files.wordpress.com/2012/12/facebook-like-icon.png?w=150&amp;h=1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5495" y="3130716"/>
            <a:ext cx="565150" cy="52747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s://onlineoroffline.files.wordpress.com/2012/12/facebook-like-icon.png?w=150&amp;h=1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765" y="4173657"/>
            <a:ext cx="565150" cy="52747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onlineoroffline.files.wordpress.com/2012/12/facebook-like-icon.png?w=150&amp;h=1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4029" y="5403858"/>
            <a:ext cx="565150" cy="527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93386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1969306" y="501464"/>
            <a:ext cx="8462060" cy="769441"/>
          </a:xfrm>
          <a:prstGeom prst="rect">
            <a:avLst/>
          </a:prstGeom>
        </p:spPr>
        <p:txBody>
          <a:bodyPr wrap="none">
            <a:spAutoFit/>
          </a:bodyPr>
          <a:lstStyle/>
          <a:p>
            <a:pPr algn="ctr"/>
            <a:r>
              <a:rPr lang="en-US" sz="4400" b="1" dirty="0" smtClean="0">
                <a:solidFill>
                  <a:schemeClr val="accent1"/>
                </a:solidFill>
              </a:rPr>
              <a:t>Apps, Apps, &amp; more Apps</a:t>
            </a:r>
            <a:r>
              <a:rPr lang="en-US" sz="4400" b="1" dirty="0" smtClean="0">
                <a:solidFill>
                  <a:schemeClr val="accent6"/>
                </a:solidFill>
              </a:rPr>
              <a:t>: Criticisms</a:t>
            </a:r>
            <a:endParaRPr lang="en-US" sz="4400" b="1" dirty="0" smtClean="0">
              <a:solidFill>
                <a:schemeClr val="accent1"/>
              </a:solidFill>
            </a:endParaRPr>
          </a:p>
        </p:txBody>
      </p:sp>
      <p:sp>
        <p:nvSpPr>
          <p:cNvPr id="8" name="Rectangle 7"/>
          <p:cNvSpPr/>
          <p:nvPr/>
        </p:nvSpPr>
        <p:spPr>
          <a:xfrm>
            <a:off x="2125579" y="4029627"/>
            <a:ext cx="6096000" cy="923330"/>
          </a:xfrm>
          <a:prstGeom prst="rect">
            <a:avLst/>
          </a:prstGeom>
        </p:spPr>
        <p:txBody>
          <a:bodyPr>
            <a:spAutoFit/>
          </a:bodyPr>
          <a:lstStyle/>
          <a:p>
            <a:r>
              <a:rPr lang="en-US" i="1" dirty="0" smtClean="0">
                <a:solidFill>
                  <a:schemeClr val="accent4"/>
                </a:solidFill>
                <a:latin typeface="Georgia" panose="02040502050405020303" pitchFamily="18" charset="0"/>
              </a:rPr>
              <a:t>Data </a:t>
            </a:r>
            <a:r>
              <a:rPr lang="en-US" i="1" dirty="0">
                <a:solidFill>
                  <a:schemeClr val="accent4"/>
                </a:solidFill>
                <a:latin typeface="Georgia" panose="02040502050405020303" pitchFamily="18" charset="0"/>
              </a:rPr>
              <a:t>is more tightly controlled by a service provider and </a:t>
            </a:r>
            <a:r>
              <a:rPr lang="en-US" i="1" dirty="0" smtClean="0">
                <a:solidFill>
                  <a:schemeClr val="accent4"/>
                </a:solidFill>
                <a:latin typeface="Georgia" panose="02040502050405020303" pitchFamily="18" charset="0"/>
              </a:rPr>
              <a:t>firms </a:t>
            </a:r>
            <a:r>
              <a:rPr lang="en-US" i="1" dirty="0">
                <a:solidFill>
                  <a:schemeClr val="accent4"/>
                </a:solidFill>
                <a:latin typeface="Georgia" panose="02040502050405020303" pitchFamily="18" charset="0"/>
              </a:rPr>
              <a:t>must comply to the usage policies of the platform provided (e.g., Apple, Google, Amazon, or Microsoft)</a:t>
            </a:r>
            <a:endParaRPr lang="en-US" i="1" dirty="0">
              <a:solidFill>
                <a:schemeClr val="accent4"/>
              </a:solidFill>
            </a:endParaRPr>
          </a:p>
        </p:txBody>
      </p:sp>
      <p:sp>
        <p:nvSpPr>
          <p:cNvPr id="3" name="Rectangle 2"/>
          <p:cNvSpPr/>
          <p:nvPr/>
        </p:nvSpPr>
        <p:spPr>
          <a:xfrm>
            <a:off x="3801979" y="1745648"/>
            <a:ext cx="6096000" cy="369332"/>
          </a:xfrm>
          <a:prstGeom prst="rect">
            <a:avLst/>
          </a:prstGeom>
        </p:spPr>
        <p:txBody>
          <a:bodyPr>
            <a:spAutoFit/>
          </a:bodyPr>
          <a:lstStyle/>
          <a:p>
            <a:r>
              <a:rPr lang="en-US" i="1" dirty="0" smtClean="0">
                <a:solidFill>
                  <a:schemeClr val="accent4"/>
                </a:solidFill>
                <a:latin typeface="Georgia" panose="02040502050405020303" pitchFamily="18" charset="0"/>
              </a:rPr>
              <a:t>Lock </a:t>
            </a:r>
            <a:r>
              <a:rPr lang="en-US" i="1" dirty="0">
                <a:solidFill>
                  <a:schemeClr val="accent4"/>
                </a:solidFill>
                <a:latin typeface="Georgia" panose="02040502050405020303" pitchFamily="18" charset="0"/>
              </a:rPr>
              <a:t>a user into a given platform</a:t>
            </a:r>
            <a:endParaRPr lang="en-US" i="1" dirty="0">
              <a:solidFill>
                <a:schemeClr val="accent4"/>
              </a:solidFill>
            </a:endParaRPr>
          </a:p>
        </p:txBody>
      </p:sp>
      <p:sp>
        <p:nvSpPr>
          <p:cNvPr id="4" name="Rectangle 3"/>
          <p:cNvSpPr/>
          <p:nvPr/>
        </p:nvSpPr>
        <p:spPr>
          <a:xfrm>
            <a:off x="1413634" y="2664854"/>
            <a:ext cx="8739893" cy="646331"/>
          </a:xfrm>
          <a:prstGeom prst="rect">
            <a:avLst/>
          </a:prstGeom>
        </p:spPr>
        <p:txBody>
          <a:bodyPr wrap="none">
            <a:spAutoFit/>
          </a:bodyPr>
          <a:lstStyle/>
          <a:p>
            <a:r>
              <a:rPr lang="en-US" i="1" dirty="0" smtClean="0">
                <a:solidFill>
                  <a:schemeClr val="accent4"/>
                </a:solidFill>
                <a:latin typeface="Georgia" panose="02040502050405020303" pitchFamily="18" charset="0"/>
              </a:rPr>
              <a:t>Require </a:t>
            </a:r>
            <a:r>
              <a:rPr lang="en-US" i="1" dirty="0">
                <a:solidFill>
                  <a:schemeClr val="accent4"/>
                </a:solidFill>
                <a:latin typeface="Georgia" panose="02040502050405020303" pitchFamily="18" charset="0"/>
              </a:rPr>
              <a:t>software developers to create a package using developer tools provided by </a:t>
            </a:r>
            <a:endParaRPr lang="en-US" i="1" dirty="0">
              <a:solidFill>
                <a:schemeClr val="accent4"/>
              </a:solidFill>
              <a:latin typeface="Georgia" panose="02040502050405020303" pitchFamily="18" charset="0"/>
            </a:endParaRPr>
          </a:p>
          <a:p>
            <a:r>
              <a:rPr lang="en-US" i="1" dirty="0">
                <a:solidFill>
                  <a:schemeClr val="accent4"/>
                </a:solidFill>
                <a:latin typeface="Georgia" panose="02040502050405020303" pitchFamily="18" charset="0"/>
              </a:rPr>
              <a:t>mobile </a:t>
            </a:r>
            <a:r>
              <a:rPr lang="en-US" i="1" dirty="0">
                <a:solidFill>
                  <a:schemeClr val="accent4"/>
                </a:solidFill>
                <a:latin typeface="Georgia" panose="02040502050405020303" pitchFamily="18" charset="0"/>
              </a:rPr>
              <a:t>device manufacturers, further deepening switching costs</a:t>
            </a:r>
          </a:p>
        </p:txBody>
      </p:sp>
      <p:sp>
        <p:nvSpPr>
          <p:cNvPr id="9" name="Rectangle 8"/>
          <p:cNvSpPr/>
          <p:nvPr/>
        </p:nvSpPr>
        <p:spPr>
          <a:xfrm>
            <a:off x="4259179" y="5344430"/>
            <a:ext cx="6096000" cy="923330"/>
          </a:xfrm>
          <a:prstGeom prst="rect">
            <a:avLst/>
          </a:prstGeom>
        </p:spPr>
        <p:txBody>
          <a:bodyPr>
            <a:spAutoFit/>
          </a:bodyPr>
          <a:lstStyle/>
          <a:p>
            <a:r>
              <a:rPr lang="en-US" i="1" dirty="0" smtClean="0">
                <a:solidFill>
                  <a:schemeClr val="accent4"/>
                </a:solidFill>
                <a:latin typeface="Georgia" panose="02040502050405020303" pitchFamily="18" charset="0"/>
              </a:rPr>
              <a:t>Crowded </a:t>
            </a:r>
            <a:r>
              <a:rPr lang="en-US" i="1" dirty="0">
                <a:solidFill>
                  <a:schemeClr val="accent4"/>
                </a:solidFill>
                <a:latin typeface="Georgia" panose="02040502050405020303" pitchFamily="18" charset="0"/>
              </a:rPr>
              <a:t>app stores increasingly make it more challenging for a potential star to rise above the din of the crowd and get recognized</a:t>
            </a:r>
            <a:endParaRPr lang="en-US" i="1" dirty="0">
              <a:solidFill>
                <a:schemeClr val="accent4"/>
              </a:solidFill>
              <a:latin typeface="Georgia" panose="02040502050405020303" pitchFamily="18" charset="0"/>
            </a:endParaRPr>
          </a:p>
        </p:txBody>
      </p:sp>
      <p:pic>
        <p:nvPicPr>
          <p:cNvPr id="10" name="Picture 2" descr="http://www.searchexoticsla.com/wp-content/uploads/2015/01/Cau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5545" y="1575562"/>
            <a:ext cx="656434" cy="57585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www.searchexoticsla.com/wp-content/uploads/2015/01/Cau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200" y="2661316"/>
            <a:ext cx="656434" cy="57585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www.searchexoticsla.com/wp-content/uploads/2015/01/Cau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3634" y="4175522"/>
            <a:ext cx="656434" cy="57585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www.searchexoticsla.com/wp-content/uploads/2015/01/Cau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3762" y="5518166"/>
            <a:ext cx="656434" cy="575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6045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2090912" y="661556"/>
            <a:ext cx="6935425" cy="830997"/>
          </a:xfrm>
          <a:prstGeom prst="rect">
            <a:avLst/>
          </a:prstGeom>
        </p:spPr>
        <p:txBody>
          <a:bodyPr wrap="none">
            <a:spAutoFit/>
          </a:bodyPr>
          <a:lstStyle/>
          <a:p>
            <a:pPr algn="ctr"/>
            <a:r>
              <a:rPr lang="en-US" sz="4800" b="1" dirty="0" smtClean="0">
                <a:solidFill>
                  <a:schemeClr val="accent1"/>
                </a:solidFill>
              </a:rPr>
              <a:t>The software, it’s a </a:t>
            </a:r>
            <a:r>
              <a:rPr lang="en-US" sz="4800" b="1" dirty="0" err="1" smtClean="0">
                <a:solidFill>
                  <a:schemeClr val="accent1"/>
                </a:solidFill>
              </a:rPr>
              <a:t>changin</a:t>
            </a:r>
            <a:r>
              <a:rPr lang="en-US" sz="4800" b="1" dirty="0" smtClean="0">
                <a:solidFill>
                  <a:schemeClr val="accent1"/>
                </a:solidFill>
              </a:rPr>
              <a:t>’</a:t>
            </a:r>
            <a:endParaRPr lang="en-US" sz="4800" b="1" dirty="0">
              <a:solidFill>
                <a:schemeClr val="accent1"/>
              </a:solidFill>
            </a:endParaRPr>
          </a:p>
        </p:txBody>
      </p:sp>
      <p:sp>
        <p:nvSpPr>
          <p:cNvPr id="4" name="Content Placeholder 3"/>
          <p:cNvSpPr>
            <a:spLocks noGrp="1"/>
          </p:cNvSpPr>
          <p:nvPr>
            <p:ph idx="1"/>
          </p:nvPr>
        </p:nvSpPr>
        <p:spPr>
          <a:xfrm>
            <a:off x="676657" y="2011680"/>
            <a:ext cx="7488776" cy="3766185"/>
          </a:xfrm>
        </p:spPr>
        <p:txBody>
          <a:bodyPr>
            <a:normAutofit fontScale="85000" lnSpcReduction="20000"/>
          </a:bodyPr>
          <a:lstStyle/>
          <a:p>
            <a:pPr>
              <a:buFont typeface="Arial" panose="020B0604020202020204" pitchFamily="34" charset="0"/>
              <a:buChar char="•"/>
            </a:pPr>
            <a:r>
              <a:rPr lang="en-US" dirty="0"/>
              <a:t> </a:t>
            </a:r>
            <a:r>
              <a:rPr lang="en-US" dirty="0" smtClean="0">
                <a:solidFill>
                  <a:schemeClr val="accent4"/>
                </a:solidFill>
              </a:rPr>
              <a:t>The </a:t>
            </a:r>
            <a:r>
              <a:rPr lang="en-US" dirty="0">
                <a:solidFill>
                  <a:schemeClr val="accent4"/>
                </a:solidFill>
              </a:rPr>
              <a:t>fundamental model powering the software industry is under assault</a:t>
            </a:r>
          </a:p>
          <a:p>
            <a:pPr marL="547688" lvl="2" indent="-146050">
              <a:buFont typeface="Arial" panose="020B0604020202020204" pitchFamily="34" charset="0"/>
              <a:buChar char="•"/>
            </a:pPr>
            <a:r>
              <a:rPr lang="en-US" dirty="0" smtClean="0">
                <a:solidFill>
                  <a:schemeClr val="accent6"/>
                </a:solidFill>
              </a:rPr>
              <a:t>“Microsoft </a:t>
            </a:r>
            <a:r>
              <a:rPr lang="en-US" dirty="0">
                <a:solidFill>
                  <a:schemeClr val="accent6"/>
                </a:solidFill>
              </a:rPr>
              <a:t>generates one and a half billion dollars a month from Windows and Office alone</a:t>
            </a:r>
            <a:r>
              <a:rPr lang="en-US" dirty="0" smtClean="0">
                <a:solidFill>
                  <a:schemeClr val="accent6"/>
                </a:solidFill>
              </a:rPr>
              <a:t>.” </a:t>
            </a:r>
          </a:p>
          <a:p>
            <a:pPr marL="90488" indent="-146050">
              <a:buFont typeface="Arial" panose="020B0604020202020204" pitchFamily="34" charset="0"/>
              <a:buChar char="•"/>
            </a:pPr>
            <a:r>
              <a:rPr lang="en-US" dirty="0" smtClean="0">
                <a:solidFill>
                  <a:schemeClr val="accent4"/>
                </a:solidFill>
              </a:rPr>
              <a:t>What is assaulting the software industry??</a:t>
            </a:r>
          </a:p>
          <a:p>
            <a:pPr>
              <a:buFont typeface="Wingdings" panose="05000000000000000000" pitchFamily="2" charset="2"/>
              <a:buChar char="ü"/>
            </a:pPr>
            <a:r>
              <a:rPr lang="en-US" dirty="0"/>
              <a:t> </a:t>
            </a:r>
            <a:r>
              <a:rPr lang="en-US" dirty="0" smtClean="0">
                <a:solidFill>
                  <a:schemeClr val="accent4"/>
                </a:solidFill>
              </a:rPr>
              <a:t>Open Source Software</a:t>
            </a:r>
            <a:r>
              <a:rPr lang="en-US" dirty="0"/>
              <a:t>: </a:t>
            </a:r>
            <a:r>
              <a:rPr lang="en-US" dirty="0">
                <a:solidFill>
                  <a:schemeClr val="accent6"/>
                </a:solidFill>
              </a:rPr>
              <a:t>free alternatives where anyone can look at and potentially modify a program’s code—pose a direct challenge to the assets and advantages cultivated by market leaders</a:t>
            </a:r>
            <a:endParaRPr lang="en-US" dirty="0" smtClean="0">
              <a:solidFill>
                <a:schemeClr val="accent6"/>
              </a:solidFill>
            </a:endParaRPr>
          </a:p>
          <a:p>
            <a:pPr>
              <a:buFont typeface="Wingdings" panose="05000000000000000000" pitchFamily="2" charset="2"/>
              <a:buChar char="ü"/>
            </a:pPr>
            <a:r>
              <a:rPr lang="en-US" dirty="0"/>
              <a:t> </a:t>
            </a:r>
            <a:r>
              <a:rPr lang="en-US" dirty="0" smtClean="0">
                <a:solidFill>
                  <a:schemeClr val="accent4"/>
                </a:solidFill>
              </a:rPr>
              <a:t>Cloud Computing</a:t>
            </a:r>
            <a:r>
              <a:rPr lang="en-US" dirty="0"/>
              <a:t>: </a:t>
            </a:r>
            <a:r>
              <a:rPr lang="en-US" dirty="0">
                <a:solidFill>
                  <a:schemeClr val="accent6"/>
                </a:solidFill>
              </a:rPr>
              <a:t>replacing computing resources—either an organization’s or an individual’s hardware or software—with services provided over the Internet</a:t>
            </a:r>
            <a:endParaRPr lang="en-US" dirty="0" smtClean="0">
              <a:solidFill>
                <a:schemeClr val="accent6"/>
              </a:solidFill>
            </a:endParaRPr>
          </a:p>
          <a:p>
            <a:pPr>
              <a:buFont typeface="Wingdings" panose="05000000000000000000" pitchFamily="2" charset="2"/>
              <a:buChar char="ü"/>
            </a:pPr>
            <a:r>
              <a:rPr lang="en-US" dirty="0"/>
              <a:t> </a:t>
            </a:r>
            <a:r>
              <a:rPr lang="en-US" dirty="0" smtClean="0">
                <a:solidFill>
                  <a:schemeClr val="accent4"/>
                </a:solidFill>
              </a:rPr>
              <a:t>Virtualization</a:t>
            </a:r>
            <a:r>
              <a:rPr lang="en-US" dirty="0"/>
              <a:t>: </a:t>
            </a:r>
            <a:r>
              <a:rPr lang="en-US" dirty="0">
                <a:solidFill>
                  <a:schemeClr val="accent6"/>
                </a:solidFill>
              </a:rPr>
              <a:t>make a single computer behave like many separate machines</a:t>
            </a:r>
            <a:endParaRPr lang="en-US" dirty="0" smtClean="0">
              <a:solidFill>
                <a:schemeClr val="accent6"/>
              </a:solidFill>
            </a:endParaRPr>
          </a:p>
          <a:p>
            <a:pPr>
              <a:buFont typeface="Wingdings" panose="05000000000000000000" pitchFamily="2" charset="2"/>
              <a:buChar char="ü"/>
            </a:pPr>
            <a:r>
              <a:rPr lang="en-US" dirty="0"/>
              <a:t> </a:t>
            </a:r>
            <a:r>
              <a:rPr lang="en-US" dirty="0" smtClean="0">
                <a:solidFill>
                  <a:schemeClr val="accent4"/>
                </a:solidFill>
              </a:rPr>
              <a:t>Mobile</a:t>
            </a:r>
            <a:r>
              <a:rPr lang="en-US" dirty="0"/>
              <a:t>: </a:t>
            </a:r>
            <a:r>
              <a:rPr lang="en-US" dirty="0">
                <a:solidFill>
                  <a:schemeClr val="accent6"/>
                </a:solidFill>
              </a:rPr>
              <a:t>the use of apps on </a:t>
            </a:r>
            <a:r>
              <a:rPr lang="en-US" dirty="0" smtClean="0">
                <a:solidFill>
                  <a:schemeClr val="accent6"/>
                </a:solidFill>
              </a:rPr>
              <a:t>smartphones/tablets</a:t>
            </a:r>
            <a:endParaRPr lang="en-US" dirty="0">
              <a:solidFill>
                <a:schemeClr val="accent6"/>
              </a:solidFill>
            </a:endParaRPr>
          </a:p>
        </p:txBody>
      </p:sp>
      <p:pic>
        <p:nvPicPr>
          <p:cNvPr id="2050" name="Picture 2" descr="http://commsbusiness.co.uk/wp-content/uploads/2013/05/Bill-GAt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2986" y="3368843"/>
            <a:ext cx="3502025" cy="2283929"/>
          </a:xfrm>
          <a:prstGeom prst="rect">
            <a:avLst/>
          </a:prstGeom>
          <a:noFill/>
          <a:extLst>
            <a:ext uri="{909E8E84-426E-40DD-AFC4-6F175D3DCCD1}">
              <a14:hiddenFill xmlns:a14="http://schemas.microsoft.com/office/drawing/2010/main">
                <a:solidFill>
                  <a:srgbClr val="FFFFFF"/>
                </a:solidFill>
              </a14:hiddenFill>
            </a:ext>
          </a:extLst>
        </p:spPr>
      </p:pic>
      <p:sp>
        <p:nvSpPr>
          <p:cNvPr id="5" name="Cloud Callout 4"/>
          <p:cNvSpPr/>
          <p:nvPr/>
        </p:nvSpPr>
        <p:spPr>
          <a:xfrm>
            <a:off x="9572291" y="1160894"/>
            <a:ext cx="1913857" cy="228815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What is all this stuff??</a:t>
            </a:r>
            <a:endParaRPr lang="en-US" dirty="0"/>
          </a:p>
        </p:txBody>
      </p:sp>
    </p:spTree>
    <p:extLst>
      <p:ext uri="{BB962C8B-B14F-4D97-AF65-F5344CB8AC3E}">
        <p14:creationId xmlns:p14="http://schemas.microsoft.com/office/powerpoint/2010/main" val="25008442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a8fHgx9mE5U"/>
          <p:cNvPicPr>
            <a:picLocks noGrp="1" noRot="1" noChangeAspect="1"/>
          </p:cNvPicPr>
          <p:nvPr>
            <p:ph idx="1"/>
            <a:videoFile r:link="rId1"/>
          </p:nvPr>
        </p:nvPicPr>
        <p:blipFill>
          <a:blip r:embed="rId3"/>
          <a:stretch>
            <a:fillRect/>
          </a:stretch>
        </p:blipFill>
        <p:spPr>
          <a:xfrm>
            <a:off x="2788729" y="1399709"/>
            <a:ext cx="6147036" cy="3457708"/>
          </a:xfrm>
          <a:prstGeom prst="rect">
            <a:avLst/>
          </a:prstGeom>
        </p:spPr>
      </p:pic>
      <p:sp>
        <p:nvSpPr>
          <p:cNvPr id="2" name="Rectangle 1"/>
          <p:cNvSpPr/>
          <p:nvPr/>
        </p:nvSpPr>
        <p:spPr>
          <a:xfrm>
            <a:off x="3073554" y="565633"/>
            <a:ext cx="5146602" cy="769441"/>
          </a:xfrm>
          <a:prstGeom prst="rect">
            <a:avLst/>
          </a:prstGeom>
        </p:spPr>
        <p:txBody>
          <a:bodyPr wrap="none">
            <a:spAutoFit/>
          </a:bodyPr>
          <a:lstStyle/>
          <a:p>
            <a:pPr algn="ctr"/>
            <a:r>
              <a:rPr lang="en-US" sz="4400" b="1" dirty="0" smtClean="0">
                <a:solidFill>
                  <a:schemeClr val="accent1"/>
                </a:solidFill>
              </a:rPr>
              <a:t>Open Source Software</a:t>
            </a:r>
            <a:endParaRPr lang="en-US" sz="4400" b="1" dirty="0" smtClean="0">
              <a:solidFill>
                <a:schemeClr val="accent1"/>
              </a:solidFill>
            </a:endParaRPr>
          </a:p>
        </p:txBody>
      </p:sp>
      <p:sp>
        <p:nvSpPr>
          <p:cNvPr id="5" name="Rectangle 4"/>
          <p:cNvSpPr/>
          <p:nvPr/>
        </p:nvSpPr>
        <p:spPr>
          <a:xfrm>
            <a:off x="3418713" y="4951262"/>
            <a:ext cx="4659481" cy="523220"/>
          </a:xfrm>
          <a:prstGeom prst="rect">
            <a:avLst/>
          </a:prstGeom>
        </p:spPr>
        <p:txBody>
          <a:bodyPr wrap="none">
            <a:spAutoFit/>
          </a:bodyPr>
          <a:lstStyle/>
          <a:p>
            <a:pPr algn="ctr"/>
            <a:r>
              <a:rPr lang="en-US" sz="2800" b="1" dirty="0" smtClean="0">
                <a:solidFill>
                  <a:schemeClr val="accent4"/>
                </a:solidFill>
              </a:rPr>
              <a:t>What is Open Source Software?</a:t>
            </a:r>
            <a:endParaRPr lang="en-US" sz="2800" b="1" dirty="0" smtClean="0">
              <a:solidFill>
                <a:schemeClr val="accent4"/>
              </a:solidFill>
            </a:endParaRPr>
          </a:p>
        </p:txBody>
      </p:sp>
      <p:sp>
        <p:nvSpPr>
          <p:cNvPr id="7" name="Rectangle 6"/>
          <p:cNvSpPr/>
          <p:nvPr/>
        </p:nvSpPr>
        <p:spPr>
          <a:xfrm>
            <a:off x="3144535" y="5474482"/>
            <a:ext cx="5004640" cy="1138773"/>
          </a:xfrm>
          <a:prstGeom prst="rect">
            <a:avLst/>
          </a:prstGeom>
        </p:spPr>
        <p:txBody>
          <a:bodyPr wrap="none">
            <a:spAutoFit/>
          </a:bodyPr>
          <a:lstStyle/>
          <a:p>
            <a:pPr marL="342900" indent="-342900">
              <a:buFont typeface="Arial" panose="020B0604020202020204" pitchFamily="34" charset="0"/>
              <a:buChar char="•"/>
            </a:pPr>
            <a:r>
              <a:rPr lang="en-US" sz="2000" dirty="0">
                <a:solidFill>
                  <a:schemeClr val="accent6"/>
                </a:solidFill>
              </a:rPr>
              <a:t>often described as </a:t>
            </a:r>
            <a:r>
              <a:rPr lang="en-US" sz="2000" dirty="0" smtClean="0">
                <a:solidFill>
                  <a:schemeClr val="accent6"/>
                </a:solidFill>
              </a:rPr>
              <a:t>free – meaning liberated</a:t>
            </a:r>
          </a:p>
          <a:p>
            <a:pPr marL="342900" indent="-342900">
              <a:buFont typeface="Arial" panose="020B0604020202020204" pitchFamily="34" charset="0"/>
              <a:buChar char="•"/>
            </a:pPr>
            <a:r>
              <a:rPr lang="en-US" sz="2000" dirty="0">
                <a:solidFill>
                  <a:schemeClr val="accent6"/>
                </a:solidFill>
              </a:rPr>
              <a:t>source code </a:t>
            </a:r>
            <a:r>
              <a:rPr lang="en-US" sz="2000" dirty="0" smtClean="0">
                <a:solidFill>
                  <a:schemeClr val="accent6"/>
                </a:solidFill>
              </a:rPr>
              <a:t>is </a:t>
            </a:r>
            <a:r>
              <a:rPr lang="en-US" sz="2000" dirty="0">
                <a:solidFill>
                  <a:schemeClr val="accent6"/>
                </a:solidFill>
              </a:rPr>
              <a:t>openly </a:t>
            </a:r>
            <a:r>
              <a:rPr lang="en-US" sz="2000" dirty="0" smtClean="0">
                <a:solidFill>
                  <a:schemeClr val="accent6"/>
                </a:solidFill>
              </a:rPr>
              <a:t>shared</a:t>
            </a:r>
          </a:p>
          <a:p>
            <a:endParaRPr lang="en-US" sz="2800" b="1" dirty="0" smtClean="0">
              <a:solidFill>
                <a:schemeClr val="accent6"/>
              </a:solidFill>
            </a:endParaRPr>
          </a:p>
        </p:txBody>
      </p:sp>
    </p:spTree>
    <p:extLst>
      <p:ext uri="{BB962C8B-B14F-4D97-AF65-F5344CB8AC3E}">
        <p14:creationId xmlns:p14="http://schemas.microsoft.com/office/powerpoint/2010/main" val="11831568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2938102" y="565633"/>
            <a:ext cx="5417509" cy="1446550"/>
          </a:xfrm>
          <a:prstGeom prst="rect">
            <a:avLst/>
          </a:prstGeom>
        </p:spPr>
        <p:txBody>
          <a:bodyPr wrap="none">
            <a:spAutoFit/>
          </a:bodyPr>
          <a:lstStyle/>
          <a:p>
            <a:pPr algn="ctr"/>
            <a:r>
              <a:rPr lang="en-US" sz="4400" b="1" dirty="0" smtClean="0">
                <a:solidFill>
                  <a:schemeClr val="accent1"/>
                </a:solidFill>
              </a:rPr>
              <a:t>Open Source Software: </a:t>
            </a:r>
          </a:p>
          <a:p>
            <a:pPr algn="ctr"/>
            <a:r>
              <a:rPr lang="en-US" sz="4400" b="1" dirty="0" smtClean="0">
                <a:solidFill>
                  <a:schemeClr val="accent6"/>
                </a:solidFill>
              </a:rPr>
              <a:t>Examples</a:t>
            </a:r>
            <a:endParaRPr lang="en-US" sz="4400" b="1" dirty="0" smtClean="0">
              <a:solidFill>
                <a:schemeClr val="accent6"/>
              </a:solidFill>
            </a:endParaRPr>
          </a:p>
        </p:txBody>
      </p:sp>
      <p:pic>
        <p:nvPicPr>
          <p:cNvPr id="3074" name="Picture 2" descr="http://www.extremetech.com/wp-content/uploads/2012/01/linux.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01354" y="1734857"/>
            <a:ext cx="2236748" cy="152179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938102" y="2064224"/>
            <a:ext cx="6245621" cy="954107"/>
          </a:xfrm>
          <a:prstGeom prst="rect">
            <a:avLst/>
          </a:prstGeom>
        </p:spPr>
        <p:txBody>
          <a:bodyPr wrap="none">
            <a:spAutoFit/>
          </a:bodyPr>
          <a:lstStyle/>
          <a:p>
            <a:pPr marL="285750" indent="-285750">
              <a:buFont typeface="Arial" panose="020B0604020202020204" pitchFamily="34" charset="0"/>
              <a:buChar char="•"/>
            </a:pPr>
            <a:r>
              <a:rPr lang="en-US" sz="1400" dirty="0">
                <a:solidFill>
                  <a:srgbClr val="333333"/>
                </a:solidFill>
                <a:latin typeface="Georgia" panose="02040502050405020303" pitchFamily="18" charset="0"/>
              </a:rPr>
              <a:t>Linus </a:t>
            </a:r>
            <a:r>
              <a:rPr lang="en-US" sz="1400" dirty="0" smtClean="0">
                <a:solidFill>
                  <a:srgbClr val="333333"/>
                </a:solidFill>
                <a:latin typeface="Georgia" panose="02040502050405020303" pitchFamily="18" charset="0"/>
              </a:rPr>
              <a:t>Torvalds developed Linux and then GAVE IT AWAY FOR FREE!!</a:t>
            </a:r>
          </a:p>
          <a:p>
            <a:pPr marL="285750" indent="-285750">
              <a:buFont typeface="Arial" panose="020B0604020202020204" pitchFamily="34" charset="0"/>
              <a:buChar char="•"/>
            </a:pPr>
            <a:r>
              <a:rPr lang="en-US" sz="1400" dirty="0">
                <a:solidFill>
                  <a:srgbClr val="333333"/>
                </a:solidFill>
                <a:latin typeface="Georgia" panose="02040502050405020303" pitchFamily="18" charset="0"/>
              </a:rPr>
              <a:t>Operating system on 16 to 30 percent of the servers in corporate </a:t>
            </a:r>
            <a:r>
              <a:rPr lang="en-US" sz="1400" dirty="0" smtClean="0">
                <a:solidFill>
                  <a:srgbClr val="333333"/>
                </a:solidFill>
                <a:latin typeface="Georgia" panose="02040502050405020303" pitchFamily="18" charset="0"/>
              </a:rPr>
              <a:t>America</a:t>
            </a:r>
            <a:endParaRPr lang="en-US" sz="1400" dirty="0"/>
          </a:p>
          <a:p>
            <a:pPr marL="285750" indent="-285750">
              <a:buFont typeface="Arial" panose="020B0604020202020204" pitchFamily="34" charset="0"/>
              <a:buChar char="•"/>
            </a:pPr>
            <a:r>
              <a:rPr lang="en-US" sz="1400" dirty="0" smtClean="0">
                <a:solidFill>
                  <a:srgbClr val="333333"/>
                </a:solidFill>
                <a:latin typeface="Georgia" panose="02040502050405020303" pitchFamily="18" charset="0"/>
                <a:hlinkClick r:id="rId3"/>
              </a:rPr>
              <a:t>Introduction to Linux</a:t>
            </a:r>
            <a:endParaRPr lang="en-US" sz="1400" dirty="0" smtClean="0">
              <a:solidFill>
                <a:srgbClr val="333333"/>
              </a:solidFill>
              <a:latin typeface="Georgia" panose="02040502050405020303" pitchFamily="18" charset="0"/>
            </a:endParaRPr>
          </a:p>
          <a:p>
            <a:endParaRPr lang="en-US" sz="1400" dirty="0">
              <a:solidFill>
                <a:srgbClr val="333333"/>
              </a:solidFill>
              <a:latin typeface="Georgia" panose="02040502050405020303" pitchFamily="18" charset="0"/>
            </a:endParaRPr>
          </a:p>
        </p:txBody>
      </p:sp>
      <p:sp>
        <p:nvSpPr>
          <p:cNvPr id="8" name="Rectangle 7"/>
          <p:cNvSpPr/>
          <p:nvPr/>
        </p:nvSpPr>
        <p:spPr>
          <a:xfrm>
            <a:off x="1502142" y="5130113"/>
            <a:ext cx="9117540" cy="1200329"/>
          </a:xfrm>
          <a:prstGeom prst="rect">
            <a:avLst/>
          </a:prstGeom>
        </p:spPr>
        <p:txBody>
          <a:bodyPr wrap="square">
            <a:spAutoFit/>
          </a:bodyPr>
          <a:lstStyle/>
          <a:p>
            <a:r>
              <a:rPr lang="en-US" sz="2400" dirty="0">
                <a:solidFill>
                  <a:schemeClr val="accent6"/>
                </a:solidFill>
                <a:latin typeface="Georgia" panose="02040502050405020303" pitchFamily="18" charset="0"/>
              </a:rPr>
              <a:t>Nearly every major hardware firm and a list of tech giants (e.g., Box, Facebook, Google, IBM, </a:t>
            </a:r>
            <a:r>
              <a:rPr lang="en-US" sz="2400" dirty="0" smtClean="0">
                <a:solidFill>
                  <a:schemeClr val="accent6"/>
                </a:solidFill>
                <a:latin typeface="Georgia" panose="02040502050405020303" pitchFamily="18" charset="0"/>
              </a:rPr>
              <a:t>LinkedIn</a:t>
            </a:r>
            <a:r>
              <a:rPr lang="en-US" sz="2400" dirty="0">
                <a:solidFill>
                  <a:schemeClr val="accent6"/>
                </a:solidFill>
                <a:latin typeface="Georgia" panose="02040502050405020303" pitchFamily="18" charset="0"/>
              </a:rPr>
              <a:t>, Netflix, and Twitter) has paid staff contributing to open source </a:t>
            </a:r>
            <a:r>
              <a:rPr lang="en-US" sz="2400" dirty="0" smtClean="0">
                <a:solidFill>
                  <a:schemeClr val="accent6"/>
                </a:solidFill>
                <a:latin typeface="Georgia" panose="02040502050405020303" pitchFamily="18" charset="0"/>
              </a:rPr>
              <a:t>projects!!</a:t>
            </a:r>
            <a:endParaRPr lang="en-US" sz="2400" dirty="0">
              <a:solidFill>
                <a:schemeClr val="accent6"/>
              </a:solidFill>
              <a:latin typeface="Georgia" panose="02040502050405020303" pitchFamily="18" charset="0"/>
            </a:endParaRPr>
          </a:p>
        </p:txBody>
      </p:sp>
      <p:pic>
        <p:nvPicPr>
          <p:cNvPr id="3076" name="Picture 4" descr="https://mozorg.cdn.mozilla.net/media/img/firefox/desktop/index/animations/firefox-logo.bee1d85af18f.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3145" y="3462315"/>
            <a:ext cx="1369914" cy="142342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upload.wikimedia.org/wikipedia/en/thumb/6/62/MySQL.svg/1280px-MySQL.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4510" y="3579178"/>
            <a:ext cx="2104691" cy="108852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www.openoffice.org/trademark/logo_colo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12301" y="3579178"/>
            <a:ext cx="2857500" cy="14287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690273" y="1576538"/>
            <a:ext cx="3929409" cy="307777"/>
          </a:xfrm>
          <a:prstGeom prst="rect">
            <a:avLst/>
          </a:prstGeom>
        </p:spPr>
        <p:txBody>
          <a:bodyPr wrap="none">
            <a:spAutoFit/>
          </a:bodyPr>
          <a:lstStyle/>
          <a:p>
            <a:r>
              <a:rPr lang="en-US" sz="1400" dirty="0">
                <a:solidFill>
                  <a:schemeClr val="accent6"/>
                </a:solidFill>
              </a:rPr>
              <a:t>http://oss-watch.ac.uk/resources/softwareexamples</a:t>
            </a:r>
          </a:p>
        </p:txBody>
      </p:sp>
    </p:spTree>
    <p:extLst>
      <p:ext uri="{BB962C8B-B14F-4D97-AF65-F5344CB8AC3E}">
        <p14:creationId xmlns:p14="http://schemas.microsoft.com/office/powerpoint/2010/main" val="18425819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2246536" y="565633"/>
            <a:ext cx="6800644" cy="769441"/>
          </a:xfrm>
          <a:prstGeom prst="rect">
            <a:avLst/>
          </a:prstGeom>
        </p:spPr>
        <p:txBody>
          <a:bodyPr wrap="none">
            <a:spAutoFit/>
          </a:bodyPr>
          <a:lstStyle/>
          <a:p>
            <a:pPr algn="ctr"/>
            <a:r>
              <a:rPr lang="en-US" sz="4400" b="1" dirty="0" smtClean="0">
                <a:solidFill>
                  <a:schemeClr val="accent1"/>
                </a:solidFill>
              </a:rPr>
              <a:t>Open Source Software: </a:t>
            </a:r>
            <a:r>
              <a:rPr lang="en-US" sz="4400" b="1" dirty="0">
                <a:solidFill>
                  <a:schemeClr val="accent6"/>
                </a:solidFill>
              </a:rPr>
              <a:t>Why?</a:t>
            </a:r>
            <a:r>
              <a:rPr lang="en-US" sz="4400" b="1" dirty="0">
                <a:solidFill>
                  <a:schemeClr val="accent1"/>
                </a:solidFill>
              </a:rPr>
              <a:t> </a:t>
            </a:r>
            <a:endParaRPr lang="en-US" sz="4400" b="1" dirty="0" smtClean="0">
              <a:solidFill>
                <a:schemeClr val="accent1"/>
              </a:solidFill>
            </a:endParaRPr>
          </a:p>
        </p:txBody>
      </p:sp>
      <p:sp>
        <p:nvSpPr>
          <p:cNvPr id="3" name="Content Placeholder 2"/>
          <p:cNvSpPr>
            <a:spLocks noGrp="1"/>
          </p:cNvSpPr>
          <p:nvPr>
            <p:ph idx="1"/>
          </p:nvPr>
        </p:nvSpPr>
        <p:spPr>
          <a:xfrm>
            <a:off x="652592" y="1787091"/>
            <a:ext cx="10753725" cy="4461309"/>
          </a:xfrm>
        </p:spPr>
        <p:txBody>
          <a:bodyPr>
            <a:normAutofit fontScale="77500" lnSpcReduction="20000"/>
          </a:bodyPr>
          <a:lstStyle/>
          <a:p>
            <a:pPr>
              <a:buFont typeface="Arial" panose="020B0604020202020204" pitchFamily="34" charset="0"/>
              <a:buChar char="•"/>
            </a:pPr>
            <a:r>
              <a:rPr lang="en-US" dirty="0" smtClean="0"/>
              <a:t> Cost: </a:t>
            </a:r>
            <a:r>
              <a:rPr lang="en-US" dirty="0" smtClean="0">
                <a:solidFill>
                  <a:schemeClr val="accent4"/>
                </a:solidFill>
              </a:rPr>
              <a:t>FREE (or MUCH cheaper)</a:t>
            </a:r>
          </a:p>
          <a:p>
            <a:pPr marL="547688" lvl="2" indent="-90488">
              <a:buFont typeface="Arial" panose="020B0604020202020204" pitchFamily="34" charset="0"/>
              <a:buChar char="•"/>
            </a:pPr>
            <a:r>
              <a:rPr lang="en-US" dirty="0" smtClean="0">
                <a:solidFill>
                  <a:schemeClr val="accent6"/>
                </a:solidFill>
              </a:rPr>
              <a:t>Banking </a:t>
            </a:r>
            <a:r>
              <a:rPr lang="en-US" dirty="0">
                <a:solidFill>
                  <a:schemeClr val="accent6"/>
                </a:solidFill>
              </a:rPr>
              <a:t>giant Barclays has been able to reduce software costs by 90 percent by switching to open source </a:t>
            </a:r>
            <a:r>
              <a:rPr lang="en-US" dirty="0" smtClean="0">
                <a:solidFill>
                  <a:schemeClr val="accent6"/>
                </a:solidFill>
              </a:rPr>
              <a:t>products</a:t>
            </a:r>
          </a:p>
          <a:p>
            <a:pPr marL="547688" lvl="2" indent="-90488">
              <a:buFont typeface="Arial" panose="020B0604020202020204" pitchFamily="34" charset="0"/>
              <a:buChar char="•"/>
            </a:pPr>
            <a:r>
              <a:rPr lang="en-US" dirty="0">
                <a:solidFill>
                  <a:schemeClr val="accent6"/>
                </a:solidFill>
              </a:rPr>
              <a:t>Amazon claimed in SEC filings that the switch to open source was a key contributor to nearly $20 million in tech </a:t>
            </a:r>
            <a:r>
              <a:rPr lang="en-US" dirty="0" smtClean="0">
                <a:solidFill>
                  <a:schemeClr val="accent6"/>
                </a:solidFill>
              </a:rPr>
              <a:t>savings</a:t>
            </a:r>
          </a:p>
          <a:p>
            <a:pPr marL="547688" lvl="2" indent="-90488">
              <a:buFont typeface="Arial" panose="020B0604020202020204" pitchFamily="34" charset="0"/>
              <a:buChar char="•"/>
            </a:pPr>
            <a:r>
              <a:rPr lang="en-US" dirty="0">
                <a:solidFill>
                  <a:schemeClr val="accent6"/>
                </a:solidFill>
              </a:rPr>
              <a:t>TiVo, which use OSS in their own products, eliminate a cost spent either developing their own operating system or licensing similar software from a vendor like Microsoft</a:t>
            </a:r>
            <a:endParaRPr lang="en-US" dirty="0" smtClean="0">
              <a:solidFill>
                <a:schemeClr val="accent6"/>
              </a:solidFill>
            </a:endParaRPr>
          </a:p>
          <a:p>
            <a:pPr>
              <a:buFont typeface="Arial" panose="020B0604020202020204" pitchFamily="34" charset="0"/>
              <a:buChar char="•"/>
            </a:pPr>
            <a:r>
              <a:rPr lang="en-US" dirty="0" smtClean="0"/>
              <a:t> Reliability</a:t>
            </a:r>
            <a:r>
              <a:rPr lang="en-US" dirty="0"/>
              <a:t>: </a:t>
            </a:r>
            <a:r>
              <a:rPr lang="en-US" dirty="0">
                <a:solidFill>
                  <a:schemeClr val="accent4"/>
                </a:solidFill>
              </a:rPr>
              <a:t>“Given enough eyeballs, all bugs are shallow.”</a:t>
            </a:r>
          </a:p>
          <a:p>
            <a:pPr marL="547688" lvl="2" indent="-90488">
              <a:buFont typeface="Arial" panose="020B0604020202020204" pitchFamily="34" charset="0"/>
              <a:buChar char="•"/>
            </a:pPr>
            <a:r>
              <a:rPr lang="en-US" dirty="0">
                <a:solidFill>
                  <a:schemeClr val="accent6"/>
                </a:solidFill>
              </a:rPr>
              <a:t>the power of legions of geeks who are constantly trawling OSS products, looking to squash bugs and improve product quality</a:t>
            </a:r>
            <a:endParaRPr lang="en-US" dirty="0" smtClean="0">
              <a:solidFill>
                <a:schemeClr val="accent6"/>
              </a:solidFill>
            </a:endParaRPr>
          </a:p>
          <a:p>
            <a:pPr>
              <a:buFont typeface="Arial" panose="020B0604020202020204" pitchFamily="34" charset="0"/>
              <a:buChar char="•"/>
            </a:pPr>
            <a:r>
              <a:rPr lang="en-US" dirty="0" smtClean="0"/>
              <a:t> Security</a:t>
            </a:r>
            <a:r>
              <a:rPr lang="en-US" dirty="0"/>
              <a:t>: </a:t>
            </a:r>
            <a:r>
              <a:rPr lang="en-US" dirty="0">
                <a:solidFill>
                  <a:schemeClr val="accent4"/>
                </a:solidFill>
              </a:rPr>
              <a:t>by allowing “many eyes” to examine the code, the security vulnerabilities of open source products come to light more quickly and can be addressed with greater speed and reliability</a:t>
            </a:r>
          </a:p>
          <a:p>
            <a:pPr marL="547688" lvl="2" indent="-90488">
              <a:buFont typeface="Arial" panose="020B0604020202020204" pitchFamily="34" charset="0"/>
              <a:buChar char="•"/>
            </a:pPr>
            <a:r>
              <a:rPr lang="en-US" dirty="0">
                <a:solidFill>
                  <a:schemeClr val="accent6"/>
                </a:solidFill>
              </a:rPr>
              <a:t>High-profile hacking </a:t>
            </a:r>
            <a:r>
              <a:rPr lang="en-US" dirty="0" smtClean="0">
                <a:solidFill>
                  <a:schemeClr val="accent6"/>
                </a:solidFill>
              </a:rPr>
              <a:t>contests (Windows and Mac Lost; Linux reigned supreme!!) </a:t>
            </a:r>
          </a:p>
          <a:p>
            <a:pPr>
              <a:buFont typeface="Arial" panose="020B0604020202020204" pitchFamily="34" charset="0"/>
              <a:buChar char="•"/>
            </a:pPr>
            <a:r>
              <a:rPr lang="en-US" dirty="0" smtClean="0"/>
              <a:t>  Scalability</a:t>
            </a:r>
            <a:r>
              <a:rPr lang="en-US" dirty="0"/>
              <a:t>: </a:t>
            </a:r>
            <a:r>
              <a:rPr lang="en-US" dirty="0">
                <a:solidFill>
                  <a:schemeClr val="accent4"/>
                </a:solidFill>
              </a:rPr>
              <a:t>allows a firm to scale from start-up to blue chip without having to significantly rewrite their code, potentially saving big on software development </a:t>
            </a:r>
            <a:r>
              <a:rPr lang="en-US" dirty="0" smtClean="0">
                <a:solidFill>
                  <a:schemeClr val="accent4"/>
                </a:solidFill>
              </a:rPr>
              <a:t>costs</a:t>
            </a:r>
          </a:p>
          <a:p>
            <a:pPr marL="346075" lvl="1" indent="111125">
              <a:buFont typeface="Arial" panose="020B0604020202020204" pitchFamily="34" charset="0"/>
              <a:buChar char="•"/>
            </a:pPr>
            <a:r>
              <a:rPr lang="en-US" sz="2100" i="1" dirty="0">
                <a:solidFill>
                  <a:schemeClr val="accent6"/>
                </a:solidFill>
              </a:rPr>
              <a:t>E*TRADE credits its scalable open source systems for maintaining performance while competitors’ systems struggled</a:t>
            </a:r>
            <a:endParaRPr lang="en-US" sz="2100" i="1" dirty="0">
              <a:solidFill>
                <a:schemeClr val="accent6"/>
              </a:solidFill>
            </a:endParaRPr>
          </a:p>
          <a:p>
            <a:pPr>
              <a:buFont typeface="Arial" panose="020B0604020202020204" pitchFamily="34" charset="0"/>
              <a:buChar char="•"/>
            </a:pPr>
            <a:r>
              <a:rPr lang="en-US" dirty="0" smtClean="0"/>
              <a:t> Agility and Time to Market</a:t>
            </a:r>
            <a:r>
              <a:rPr lang="en-US" dirty="0"/>
              <a:t>: </a:t>
            </a:r>
            <a:r>
              <a:rPr lang="en-US" dirty="0">
                <a:solidFill>
                  <a:schemeClr val="accent4"/>
                </a:solidFill>
              </a:rPr>
              <a:t>may be able to skip whole segments of the software development process, allowing new products to reach the market faster than if the entire software system had to be developed from scratch, </a:t>
            </a:r>
            <a:r>
              <a:rPr lang="en-US" dirty="0" smtClean="0">
                <a:solidFill>
                  <a:schemeClr val="accent4"/>
                </a:solidFill>
              </a:rPr>
              <a:t>in-house</a:t>
            </a:r>
            <a:endParaRPr lang="en-US" dirty="0">
              <a:solidFill>
                <a:schemeClr val="accent4"/>
              </a:solidFill>
            </a:endParaRPr>
          </a:p>
          <a:p>
            <a:pPr marL="346075" lvl="1" indent="-1588">
              <a:buFont typeface="Arial" pitchFamily="34" charset="0"/>
              <a:buChar char="•"/>
            </a:pPr>
            <a:r>
              <a:rPr lang="en-US" sz="2100" i="1" dirty="0">
                <a:solidFill>
                  <a:schemeClr val="accent6"/>
                </a:solidFill>
              </a:rPr>
              <a:t>Motorola </a:t>
            </a:r>
            <a:r>
              <a:rPr lang="en-US" sz="2100" i="1" dirty="0">
                <a:solidFill>
                  <a:schemeClr val="accent6"/>
                </a:solidFill>
              </a:rPr>
              <a:t>has claimed that customizing products built on OSS has helped speed time-to-market for the firm’s mobile phones</a:t>
            </a:r>
            <a:endParaRPr lang="en-US" sz="2100" i="1" dirty="0">
              <a:solidFill>
                <a:schemeClr val="accent6"/>
              </a:solidFill>
            </a:endParaRPr>
          </a:p>
        </p:txBody>
      </p:sp>
      <p:pic>
        <p:nvPicPr>
          <p:cNvPr id="4098" name="Picture 2" descr="http://s.quickmeme.com/img/de/de946157581984180c7402c7b4bf85b92589c505ee10270edf31c22af57a4a0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13450" y="101406"/>
            <a:ext cx="1833645" cy="1826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6279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1118252" y="565633"/>
            <a:ext cx="9057224" cy="769441"/>
          </a:xfrm>
          <a:prstGeom prst="rect">
            <a:avLst/>
          </a:prstGeom>
        </p:spPr>
        <p:txBody>
          <a:bodyPr wrap="none">
            <a:spAutoFit/>
          </a:bodyPr>
          <a:lstStyle/>
          <a:p>
            <a:pPr algn="ctr"/>
            <a:r>
              <a:rPr lang="en-US" sz="4400" b="1" dirty="0" smtClean="0">
                <a:solidFill>
                  <a:schemeClr val="accent1"/>
                </a:solidFill>
              </a:rPr>
              <a:t>Cloud Computing: </a:t>
            </a:r>
            <a:r>
              <a:rPr lang="en-US" sz="4400" b="1" dirty="0" smtClean="0">
                <a:solidFill>
                  <a:schemeClr val="accent6"/>
                </a:solidFill>
              </a:rPr>
              <a:t>What is the CLOUD??</a:t>
            </a:r>
            <a:endParaRPr lang="en-US" sz="4400" b="1" dirty="0" smtClean="0">
              <a:solidFill>
                <a:schemeClr val="accent1"/>
              </a:solidFill>
            </a:endParaRPr>
          </a:p>
        </p:txBody>
      </p:sp>
      <p:sp>
        <p:nvSpPr>
          <p:cNvPr id="4" name="Content Placeholder 3"/>
          <p:cNvSpPr>
            <a:spLocks noGrp="1"/>
          </p:cNvSpPr>
          <p:nvPr>
            <p:ph idx="1"/>
          </p:nvPr>
        </p:nvSpPr>
        <p:spPr/>
        <p:txBody>
          <a:bodyPr/>
          <a:lstStyle/>
          <a:p>
            <a:endParaRPr lang="en-US"/>
          </a:p>
        </p:txBody>
      </p:sp>
      <p:pic>
        <p:nvPicPr>
          <p:cNvPr id="5122" name="Picture 2" descr="http://www.quickmeme.com/img/dc/dc111d4e5a2ae36becc50cb490750fdf856672e0d1460063f950a7bc4e876c6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8880" y="1769344"/>
            <a:ext cx="5953125" cy="445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2563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1118252" y="565633"/>
            <a:ext cx="9057224" cy="769441"/>
          </a:xfrm>
          <a:prstGeom prst="rect">
            <a:avLst/>
          </a:prstGeom>
        </p:spPr>
        <p:txBody>
          <a:bodyPr wrap="none">
            <a:spAutoFit/>
          </a:bodyPr>
          <a:lstStyle/>
          <a:p>
            <a:pPr algn="ctr"/>
            <a:r>
              <a:rPr lang="en-US" sz="4400" b="1" dirty="0" smtClean="0">
                <a:solidFill>
                  <a:schemeClr val="accent1"/>
                </a:solidFill>
              </a:rPr>
              <a:t>Cloud Computing: </a:t>
            </a:r>
            <a:r>
              <a:rPr lang="en-US" sz="4400" b="1" dirty="0" smtClean="0">
                <a:solidFill>
                  <a:schemeClr val="accent6"/>
                </a:solidFill>
              </a:rPr>
              <a:t>What is the CLOUD??</a:t>
            </a:r>
            <a:endParaRPr lang="en-US" sz="4400" b="1" dirty="0" smtClean="0">
              <a:solidFill>
                <a:schemeClr val="accent1"/>
              </a:solidFill>
            </a:endParaRPr>
          </a:p>
        </p:txBody>
      </p:sp>
      <p:sp>
        <p:nvSpPr>
          <p:cNvPr id="4" name="Content Placeholder 3"/>
          <p:cNvSpPr>
            <a:spLocks noGrp="1"/>
          </p:cNvSpPr>
          <p:nvPr>
            <p:ph idx="1"/>
          </p:nvPr>
        </p:nvSpPr>
        <p:spPr>
          <a:xfrm>
            <a:off x="555637" y="1482290"/>
            <a:ext cx="5467470" cy="5191226"/>
          </a:xfrm>
        </p:spPr>
        <p:txBody>
          <a:bodyPr>
            <a:normAutofit fontScale="92500" lnSpcReduction="20000"/>
          </a:bodyPr>
          <a:lstStyle/>
          <a:p>
            <a:r>
              <a:rPr lang="en-US" dirty="0" smtClean="0"/>
              <a:t>Video 1: </a:t>
            </a:r>
            <a:r>
              <a:rPr lang="en-US" dirty="0" smtClean="0">
                <a:hlinkClick r:id="rId3"/>
              </a:rPr>
              <a:t>What is Cloud Computing?</a:t>
            </a:r>
            <a:r>
              <a:rPr lang="en-US" dirty="0" smtClean="0"/>
              <a:t> </a:t>
            </a:r>
            <a:br>
              <a:rPr lang="en-US" dirty="0" smtClean="0"/>
            </a:br>
            <a:endParaRPr lang="en-US" dirty="0" smtClean="0"/>
          </a:p>
          <a:p>
            <a:pPr>
              <a:buFont typeface="Arial" panose="020B0604020202020204" pitchFamily="34" charset="0"/>
              <a:buChar char="•"/>
            </a:pPr>
            <a:r>
              <a:rPr lang="en-US" sz="2000" dirty="0"/>
              <a:t> </a:t>
            </a:r>
            <a:r>
              <a:rPr lang="en-US" sz="2000" dirty="0"/>
              <a:t>Cloud computing </a:t>
            </a:r>
            <a:r>
              <a:rPr lang="en-US" sz="2000" dirty="0" smtClean="0"/>
              <a:t>is basically </a:t>
            </a:r>
            <a:r>
              <a:rPr lang="en-US" sz="2000" dirty="0" smtClean="0">
                <a:solidFill>
                  <a:schemeClr val="accent4"/>
                </a:solidFill>
              </a:rPr>
              <a:t>replacing </a:t>
            </a:r>
            <a:r>
              <a:rPr lang="en-US" sz="2000" dirty="0">
                <a:solidFill>
                  <a:schemeClr val="accent4"/>
                </a:solidFill>
              </a:rPr>
              <a:t>computing resources—either an organization’s or an individual’s hardware or software—with services </a:t>
            </a:r>
            <a:r>
              <a:rPr lang="en-US" sz="2000" dirty="0">
                <a:solidFill>
                  <a:schemeClr val="accent4"/>
                </a:solidFill>
              </a:rPr>
              <a:t>provided </a:t>
            </a:r>
            <a:r>
              <a:rPr lang="en-US" sz="2000" dirty="0">
                <a:solidFill>
                  <a:schemeClr val="accent4"/>
                </a:solidFill>
              </a:rPr>
              <a:t>over the </a:t>
            </a:r>
            <a:r>
              <a:rPr lang="en-US" sz="2000" dirty="0">
                <a:solidFill>
                  <a:schemeClr val="accent4"/>
                </a:solidFill>
              </a:rPr>
              <a:t>Internet</a:t>
            </a:r>
          </a:p>
          <a:p>
            <a:pPr>
              <a:buFont typeface="Arial" panose="020B0604020202020204" pitchFamily="34" charset="0"/>
              <a:buChar char="•"/>
            </a:pPr>
            <a:r>
              <a:rPr lang="en-US" sz="2000" dirty="0" smtClean="0">
                <a:solidFill>
                  <a:schemeClr val="accent4"/>
                </a:solidFill>
              </a:rPr>
              <a:t> </a:t>
            </a:r>
            <a:r>
              <a:rPr lang="en-US" sz="2000" dirty="0" smtClean="0"/>
              <a:t>Software as Service</a:t>
            </a:r>
            <a:r>
              <a:rPr lang="en-US" sz="2000" dirty="0" smtClean="0">
                <a:solidFill>
                  <a:schemeClr val="accent4"/>
                </a:solidFill>
              </a:rPr>
              <a:t>: firm subscribes to a third-party software-replacing service that is delivered online</a:t>
            </a:r>
          </a:p>
          <a:p>
            <a:pPr lvl="2">
              <a:buFont typeface="Arial" panose="020B0604020202020204" pitchFamily="34" charset="0"/>
              <a:buChar char="•"/>
            </a:pPr>
            <a:r>
              <a:rPr lang="en-US" sz="1600" dirty="0" smtClean="0">
                <a:solidFill>
                  <a:schemeClr val="accent4"/>
                </a:solidFill>
                <a:hlinkClick r:id="rId4"/>
              </a:rPr>
              <a:t>http</a:t>
            </a:r>
            <a:r>
              <a:rPr lang="en-US" sz="1600" dirty="0">
                <a:solidFill>
                  <a:schemeClr val="accent4"/>
                </a:solidFill>
                <a:hlinkClick r:id="rId4"/>
              </a:rPr>
              <a:t>://www.salesforce.com</a:t>
            </a:r>
            <a:r>
              <a:rPr lang="en-US" sz="1600" dirty="0" smtClean="0">
                <a:solidFill>
                  <a:schemeClr val="accent4"/>
                </a:solidFill>
                <a:hlinkClick r:id="rId4"/>
              </a:rPr>
              <a:t>/</a:t>
            </a:r>
            <a:endParaRPr lang="en-US" sz="1600" dirty="0" smtClean="0">
              <a:solidFill>
                <a:schemeClr val="accent4"/>
              </a:solidFill>
            </a:endParaRPr>
          </a:p>
          <a:p>
            <a:pPr lvl="2">
              <a:buFont typeface="Arial" panose="020B0604020202020204" pitchFamily="34" charset="0"/>
              <a:buChar char="•"/>
            </a:pPr>
            <a:r>
              <a:rPr lang="en-US" sz="1600" dirty="0" smtClean="0">
                <a:solidFill>
                  <a:schemeClr val="accent4"/>
                </a:solidFill>
              </a:rPr>
              <a:t>Gmail; Outlook Web App; Office 365; </a:t>
            </a:r>
            <a:r>
              <a:rPr lang="en-US" sz="1600" dirty="0" err="1" smtClean="0">
                <a:solidFill>
                  <a:schemeClr val="accent4"/>
                </a:solidFill>
              </a:rPr>
              <a:t>Zoho</a:t>
            </a:r>
            <a:endParaRPr lang="en-US" sz="1600" dirty="0" smtClean="0">
              <a:solidFill>
                <a:schemeClr val="accent4"/>
              </a:solidFill>
            </a:endParaRPr>
          </a:p>
          <a:p>
            <a:pPr>
              <a:buFont typeface="Arial" panose="020B0604020202020204" pitchFamily="34" charset="0"/>
              <a:buChar char="•"/>
            </a:pPr>
            <a:r>
              <a:rPr lang="en-US" sz="2000" dirty="0" smtClean="0">
                <a:solidFill>
                  <a:schemeClr val="accent4"/>
                </a:solidFill>
              </a:rPr>
              <a:t> </a:t>
            </a:r>
            <a:r>
              <a:rPr lang="en-US" sz="2000" dirty="0" smtClean="0"/>
              <a:t>Platform as a Service</a:t>
            </a:r>
            <a:r>
              <a:rPr lang="en-US" sz="2000" dirty="0">
                <a:solidFill>
                  <a:schemeClr val="accent4"/>
                </a:solidFill>
              </a:rPr>
              <a:t>: delivers tools (a.k.a. a platform) so an organization can develop, test, and deploy software in the </a:t>
            </a:r>
            <a:r>
              <a:rPr lang="en-US" sz="2000" dirty="0" smtClean="0">
                <a:solidFill>
                  <a:schemeClr val="accent4"/>
                </a:solidFill>
              </a:rPr>
              <a:t>cloud</a:t>
            </a:r>
          </a:p>
          <a:p>
            <a:pPr lvl="2">
              <a:buFont typeface="Arial" panose="020B0604020202020204" pitchFamily="34" charset="0"/>
              <a:buChar char="•"/>
            </a:pPr>
            <a:r>
              <a:rPr lang="en-US" sz="1600" dirty="0" smtClean="0">
                <a:solidFill>
                  <a:schemeClr val="accent4"/>
                </a:solidFill>
                <a:hlinkClick r:id="rId5"/>
              </a:rPr>
              <a:t>https</a:t>
            </a:r>
            <a:r>
              <a:rPr lang="en-US" sz="1600" dirty="0">
                <a:solidFill>
                  <a:schemeClr val="accent4"/>
                </a:solidFill>
                <a:hlinkClick r:id="rId5"/>
              </a:rPr>
              <a:t>://</a:t>
            </a:r>
            <a:r>
              <a:rPr lang="en-US" sz="1600" dirty="0" smtClean="0">
                <a:solidFill>
                  <a:schemeClr val="accent4"/>
                </a:solidFill>
                <a:hlinkClick r:id="rId5"/>
              </a:rPr>
              <a:t>cloud.google.com/appengine/docs</a:t>
            </a:r>
            <a:endParaRPr lang="en-US" sz="1600" dirty="0" smtClean="0">
              <a:solidFill>
                <a:schemeClr val="accent4"/>
              </a:solidFill>
            </a:endParaRPr>
          </a:p>
          <a:p>
            <a:pPr>
              <a:buFont typeface="Arial" panose="020B0604020202020204" pitchFamily="34" charset="0"/>
              <a:buChar char="•"/>
            </a:pPr>
            <a:r>
              <a:rPr lang="en-US" sz="2000" dirty="0" smtClean="0">
                <a:solidFill>
                  <a:schemeClr val="accent4"/>
                </a:solidFill>
              </a:rPr>
              <a:t> </a:t>
            </a:r>
            <a:r>
              <a:rPr lang="en-US" sz="2000" dirty="0" smtClean="0"/>
              <a:t>Infrastructure as </a:t>
            </a:r>
            <a:r>
              <a:rPr lang="en-US" sz="2000" dirty="0"/>
              <a:t>a Service</a:t>
            </a:r>
            <a:r>
              <a:rPr lang="en-US" sz="2000" dirty="0">
                <a:solidFill>
                  <a:schemeClr val="accent4"/>
                </a:solidFill>
              </a:rPr>
              <a:t>: offers an organization an alternative to buying its own physical hardware—that is, computing, storage, and networking resources are instead allocated and made available over the Internet and are paid for based on the amount of resources </a:t>
            </a:r>
            <a:r>
              <a:rPr lang="en-US" sz="2000" dirty="0" smtClean="0">
                <a:solidFill>
                  <a:schemeClr val="accent4"/>
                </a:solidFill>
              </a:rPr>
              <a:t>used</a:t>
            </a:r>
          </a:p>
          <a:p>
            <a:pPr lvl="2">
              <a:buFont typeface="Arial" panose="020B0604020202020204" pitchFamily="34" charset="0"/>
              <a:buChar char="•"/>
            </a:pPr>
            <a:r>
              <a:rPr lang="en-US" sz="1600" dirty="0" smtClean="0">
                <a:solidFill>
                  <a:schemeClr val="accent4"/>
                </a:solidFill>
                <a:hlinkClick r:id="rId6"/>
              </a:rPr>
              <a:t>Rackspace.com</a:t>
            </a:r>
            <a:endParaRPr lang="en-US" sz="1600" dirty="0" smtClean="0">
              <a:solidFill>
                <a:schemeClr val="accent4"/>
              </a:solidFill>
            </a:endParaRPr>
          </a:p>
          <a:p>
            <a:pPr lvl="2">
              <a:buFont typeface="Arial" panose="020B0604020202020204" pitchFamily="34" charset="0"/>
              <a:buChar char="•"/>
            </a:pPr>
            <a:r>
              <a:rPr lang="en-US" sz="1600" dirty="0" smtClean="0">
                <a:solidFill>
                  <a:schemeClr val="accent4"/>
                </a:solidFill>
              </a:rPr>
              <a:t>Amazon Web Services</a:t>
            </a:r>
          </a:p>
          <a:p>
            <a:pPr lvl="1">
              <a:buFont typeface="Arial" panose="020B0604020202020204" pitchFamily="34" charset="0"/>
              <a:buChar char="•"/>
            </a:pPr>
            <a:endParaRPr lang="en-US" sz="2000" dirty="0">
              <a:solidFill>
                <a:schemeClr val="accent4"/>
              </a:solidFill>
            </a:endParaRPr>
          </a:p>
        </p:txBody>
      </p:sp>
      <p:pic>
        <p:nvPicPr>
          <p:cNvPr id="5" name="whkyRvugqlM"/>
          <p:cNvPicPr>
            <a:picLocks noRot="1" noChangeAspect="1"/>
          </p:cNvPicPr>
          <p:nvPr>
            <a:videoFile r:link="rId1"/>
          </p:nvPr>
        </p:nvPicPr>
        <p:blipFill>
          <a:blip r:embed="rId7"/>
          <a:stretch>
            <a:fillRect/>
          </a:stretch>
        </p:blipFill>
        <p:spPr>
          <a:xfrm>
            <a:off x="6424863" y="2011680"/>
            <a:ext cx="5515810" cy="3102643"/>
          </a:xfrm>
          <a:prstGeom prst="rect">
            <a:avLst/>
          </a:prstGeom>
        </p:spPr>
      </p:pic>
      <p:sp>
        <p:nvSpPr>
          <p:cNvPr id="6" name="Rectangle 5"/>
          <p:cNvSpPr/>
          <p:nvPr/>
        </p:nvSpPr>
        <p:spPr>
          <a:xfrm>
            <a:off x="5621350" y="3244334"/>
            <a:ext cx="949299" cy="369332"/>
          </a:xfrm>
          <a:prstGeom prst="rect">
            <a:avLst/>
          </a:prstGeom>
        </p:spPr>
        <p:txBody>
          <a:bodyPr wrap="none">
            <a:spAutoFit/>
          </a:bodyPr>
          <a:lstStyle/>
          <a:p>
            <a:r>
              <a:rPr lang="en-US" dirty="0"/>
              <a:t>Video 1:</a:t>
            </a:r>
          </a:p>
        </p:txBody>
      </p:sp>
      <p:sp>
        <p:nvSpPr>
          <p:cNvPr id="7" name="Rectangle 6"/>
          <p:cNvSpPr/>
          <p:nvPr/>
        </p:nvSpPr>
        <p:spPr>
          <a:xfrm>
            <a:off x="6920097" y="5114323"/>
            <a:ext cx="4525341" cy="369332"/>
          </a:xfrm>
          <a:prstGeom prst="rect">
            <a:avLst/>
          </a:prstGeom>
        </p:spPr>
        <p:txBody>
          <a:bodyPr wrap="none">
            <a:spAutoFit/>
          </a:bodyPr>
          <a:lstStyle/>
          <a:p>
            <a:r>
              <a:rPr lang="en-US" dirty="0">
                <a:solidFill>
                  <a:schemeClr val="accent1"/>
                </a:solidFill>
              </a:rPr>
              <a:t>Video </a:t>
            </a:r>
            <a:r>
              <a:rPr lang="en-US" dirty="0" smtClean="0">
                <a:solidFill>
                  <a:schemeClr val="accent1"/>
                </a:solidFill>
              </a:rPr>
              <a:t>2: Cloud Computing and IaaS, PaaS, SaaS</a:t>
            </a:r>
            <a:endParaRPr lang="en-US" dirty="0">
              <a:solidFill>
                <a:schemeClr val="accent1"/>
              </a:solidFill>
            </a:endParaRPr>
          </a:p>
        </p:txBody>
      </p:sp>
    </p:spTree>
    <p:extLst>
      <p:ext uri="{BB962C8B-B14F-4D97-AF65-F5344CB8AC3E}">
        <p14:creationId xmlns:p14="http://schemas.microsoft.com/office/powerpoint/2010/main" val="30518264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1598676" y="565633"/>
            <a:ext cx="8096383" cy="769441"/>
          </a:xfrm>
          <a:prstGeom prst="rect">
            <a:avLst/>
          </a:prstGeom>
        </p:spPr>
        <p:txBody>
          <a:bodyPr wrap="none">
            <a:spAutoFit/>
          </a:bodyPr>
          <a:lstStyle/>
          <a:p>
            <a:pPr algn="ctr"/>
            <a:r>
              <a:rPr lang="en-US" sz="4400" b="1" dirty="0" smtClean="0">
                <a:solidFill>
                  <a:schemeClr val="accent1"/>
                </a:solidFill>
              </a:rPr>
              <a:t>Cloud Computing: </a:t>
            </a:r>
            <a:r>
              <a:rPr lang="en-US" sz="4400" b="1" dirty="0" smtClean="0">
                <a:solidFill>
                  <a:schemeClr val="accent6"/>
                </a:solidFill>
              </a:rPr>
              <a:t>Benefits of SaaS</a:t>
            </a:r>
            <a:endParaRPr lang="en-US" sz="4400" b="1" dirty="0" smtClean="0">
              <a:solidFill>
                <a:schemeClr val="accent1"/>
              </a:solidFill>
            </a:endParaRPr>
          </a:p>
        </p:txBody>
      </p:sp>
      <p:sp>
        <p:nvSpPr>
          <p:cNvPr id="4" name="Content Placeholder 3"/>
          <p:cNvSpPr>
            <a:spLocks noGrp="1"/>
          </p:cNvSpPr>
          <p:nvPr>
            <p:ph idx="1"/>
          </p:nvPr>
        </p:nvSpPr>
        <p:spPr>
          <a:xfrm>
            <a:off x="555636" y="1482290"/>
            <a:ext cx="8235437" cy="5191226"/>
          </a:xfrm>
        </p:spPr>
        <p:txBody>
          <a:bodyPr>
            <a:normAutofit lnSpcReduction="10000"/>
          </a:bodyPr>
          <a:lstStyle/>
          <a:p>
            <a:pPr>
              <a:buFont typeface="Arial" panose="020B0604020202020204" pitchFamily="34" charset="0"/>
              <a:buChar char="•"/>
            </a:pPr>
            <a:r>
              <a:rPr lang="en-US" sz="2000" dirty="0" smtClean="0"/>
              <a:t>Software as Service</a:t>
            </a:r>
            <a:r>
              <a:rPr lang="en-US" sz="2000" dirty="0" smtClean="0">
                <a:solidFill>
                  <a:schemeClr val="accent4"/>
                </a:solidFill>
              </a:rPr>
              <a:t>: firm subscribes to a third-party software-replacing service that is delivered online</a:t>
            </a:r>
          </a:p>
          <a:p>
            <a:pPr marL="547688" lvl="2" indent="-90488">
              <a:buFont typeface="Arial" panose="020B0604020202020204" pitchFamily="34" charset="0"/>
              <a:buChar char="•"/>
            </a:pPr>
            <a:r>
              <a:rPr lang="en-US" sz="1600" dirty="0" smtClean="0">
                <a:solidFill>
                  <a:schemeClr val="accent4"/>
                </a:solidFill>
                <a:hlinkClick r:id="rId2"/>
              </a:rPr>
              <a:t>http</a:t>
            </a:r>
            <a:r>
              <a:rPr lang="en-US" sz="1600" dirty="0">
                <a:solidFill>
                  <a:schemeClr val="accent4"/>
                </a:solidFill>
                <a:hlinkClick r:id="rId2"/>
              </a:rPr>
              <a:t>://www.salesforce.com</a:t>
            </a:r>
            <a:r>
              <a:rPr lang="en-US" sz="1600" dirty="0" smtClean="0">
                <a:solidFill>
                  <a:schemeClr val="accent4"/>
                </a:solidFill>
                <a:hlinkClick r:id="rId2"/>
              </a:rPr>
              <a:t>/</a:t>
            </a:r>
            <a:endParaRPr lang="en-US" sz="1600" dirty="0" smtClean="0">
              <a:solidFill>
                <a:schemeClr val="accent4"/>
              </a:solidFill>
            </a:endParaRPr>
          </a:p>
          <a:p>
            <a:pPr marL="547688" lvl="2" indent="-90488">
              <a:buFont typeface="Arial" panose="020B0604020202020204" pitchFamily="34" charset="0"/>
              <a:buChar char="•"/>
            </a:pPr>
            <a:r>
              <a:rPr lang="en-US" sz="1600" dirty="0" smtClean="0">
                <a:solidFill>
                  <a:schemeClr val="accent4"/>
                </a:solidFill>
              </a:rPr>
              <a:t>Gmail; Outlook Web App; Office 365; </a:t>
            </a:r>
            <a:r>
              <a:rPr lang="en-US" sz="1600" dirty="0" err="1" smtClean="0">
                <a:solidFill>
                  <a:schemeClr val="accent4"/>
                </a:solidFill>
              </a:rPr>
              <a:t>Zoho</a:t>
            </a:r>
            <a:endParaRPr lang="en-US" sz="1600" dirty="0" smtClean="0">
              <a:solidFill>
                <a:schemeClr val="accent4"/>
              </a:solidFill>
            </a:endParaRPr>
          </a:p>
          <a:p>
            <a:pPr>
              <a:buFont typeface="Arial" panose="020B0604020202020204" pitchFamily="34" charset="0"/>
              <a:buChar char="•"/>
            </a:pPr>
            <a:r>
              <a:rPr lang="en-US" sz="2000" dirty="0">
                <a:solidFill>
                  <a:schemeClr val="accent4"/>
                </a:solidFill>
              </a:rPr>
              <a:t> </a:t>
            </a:r>
            <a:r>
              <a:rPr lang="en-US" sz="2000" dirty="0" smtClean="0"/>
              <a:t>Forgo </a:t>
            </a:r>
            <a:r>
              <a:rPr lang="en-US" sz="2000" dirty="0"/>
              <a:t>the large upfront costs </a:t>
            </a:r>
            <a:r>
              <a:rPr lang="en-US" sz="2000" dirty="0">
                <a:solidFill>
                  <a:schemeClr val="accent4"/>
                </a:solidFill>
              </a:rPr>
              <a:t>of buying and installing software </a:t>
            </a:r>
            <a:r>
              <a:rPr lang="en-US" sz="2000" dirty="0" smtClean="0">
                <a:solidFill>
                  <a:schemeClr val="accent4"/>
                </a:solidFill>
              </a:rPr>
              <a:t>packages; </a:t>
            </a:r>
          </a:p>
          <a:p>
            <a:pPr lvl="2">
              <a:buFont typeface="Arial" panose="020B0604020202020204" pitchFamily="34" charset="0"/>
              <a:buChar char="•"/>
            </a:pPr>
            <a:r>
              <a:rPr lang="en-US" sz="1600" dirty="0">
                <a:solidFill>
                  <a:schemeClr val="accent6"/>
                </a:solidFill>
              </a:rPr>
              <a:t>SaaS can bring cost savings of 25 to 60 percent if all these costs are factored in</a:t>
            </a:r>
            <a:endParaRPr lang="en-US" sz="1600" dirty="0" smtClean="0">
              <a:solidFill>
                <a:schemeClr val="accent6"/>
              </a:solidFill>
            </a:endParaRPr>
          </a:p>
          <a:p>
            <a:pPr>
              <a:buFont typeface="Arial" panose="020B0604020202020204" pitchFamily="34" charset="0"/>
              <a:buChar char="•"/>
            </a:pPr>
            <a:r>
              <a:rPr lang="en-US" sz="2000" dirty="0"/>
              <a:t> </a:t>
            </a:r>
            <a:r>
              <a:rPr lang="en-US" sz="2000" dirty="0" smtClean="0"/>
              <a:t>Added </a:t>
            </a:r>
            <a:r>
              <a:rPr lang="en-US" sz="2000" dirty="0"/>
              <a:t>cost for the IT staff needed to run these </a:t>
            </a:r>
            <a:r>
              <a:rPr lang="en-US" sz="2000" dirty="0" smtClean="0"/>
              <a:t>systems</a:t>
            </a:r>
          </a:p>
          <a:p>
            <a:pPr>
              <a:buFont typeface="Arial" panose="020B0604020202020204" pitchFamily="34" charset="0"/>
              <a:buChar char="•"/>
            </a:pPr>
            <a:r>
              <a:rPr lang="en-US" sz="2000" dirty="0">
                <a:solidFill>
                  <a:schemeClr val="accent4"/>
                </a:solidFill>
              </a:rPr>
              <a:t> </a:t>
            </a:r>
            <a:r>
              <a:rPr lang="en-US" sz="2000" dirty="0"/>
              <a:t>Firms that adopt software as a service never actually buy a system’s software and </a:t>
            </a:r>
            <a:r>
              <a:rPr lang="en-US" sz="2000" dirty="0" smtClean="0"/>
              <a:t>hardware (e.g., PAY AS YOU GO)</a:t>
            </a:r>
          </a:p>
          <a:p>
            <a:pPr lvl="2">
              <a:buFont typeface="Arial" panose="020B0604020202020204" pitchFamily="34" charset="0"/>
              <a:buChar char="•"/>
            </a:pPr>
            <a:r>
              <a:rPr lang="en-US" sz="1600" dirty="0" smtClean="0">
                <a:solidFill>
                  <a:schemeClr val="accent6"/>
                </a:solidFill>
              </a:rPr>
              <a:t>Becomes variable operating expense, not FIXED</a:t>
            </a:r>
          </a:p>
          <a:p>
            <a:pPr>
              <a:buFont typeface="Arial" panose="020B0604020202020204" pitchFamily="34" charset="0"/>
              <a:buChar char="•"/>
            </a:pPr>
            <a:r>
              <a:rPr lang="en-US" sz="2000" dirty="0"/>
              <a:t> </a:t>
            </a:r>
            <a:r>
              <a:rPr lang="en-US" sz="2000" dirty="0" smtClean="0"/>
              <a:t>Highly scalable (use as much or as little computing capacity when you need it the most) </a:t>
            </a:r>
          </a:p>
          <a:p>
            <a:pPr>
              <a:buFont typeface="Arial" panose="020B0604020202020204" pitchFamily="34" charset="0"/>
              <a:buChar char="•"/>
            </a:pPr>
            <a:r>
              <a:rPr lang="en-US" sz="2000" dirty="0"/>
              <a:t> SaaS provider develops, tests, deploys, and supports just one version of the software executing on its own </a:t>
            </a:r>
            <a:r>
              <a:rPr lang="en-US" sz="2000" dirty="0" smtClean="0"/>
              <a:t>servers</a:t>
            </a:r>
          </a:p>
          <a:p>
            <a:pPr>
              <a:buFont typeface="Arial" panose="020B0604020202020204" pitchFamily="34" charset="0"/>
              <a:buChar char="•"/>
            </a:pPr>
            <a:r>
              <a:rPr lang="en-US" sz="2000" dirty="0"/>
              <a:t> As much as 30 percent of the price of traditional desktop software is tied to the cost of distribution</a:t>
            </a:r>
            <a:endParaRPr lang="en-US" sz="2000" dirty="0" smtClean="0"/>
          </a:p>
        </p:txBody>
      </p:sp>
      <p:pic>
        <p:nvPicPr>
          <p:cNvPr id="9" name="Picture 2" descr="https://onlineoroffline.files.wordpress.com/2012/12/facebook-like-icon.png?w=150&amp;h=1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2723" y="1482290"/>
            <a:ext cx="2161340" cy="2017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6659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2086790" y="565633"/>
            <a:ext cx="7120154" cy="769441"/>
          </a:xfrm>
          <a:prstGeom prst="rect">
            <a:avLst/>
          </a:prstGeom>
        </p:spPr>
        <p:txBody>
          <a:bodyPr wrap="none">
            <a:spAutoFit/>
          </a:bodyPr>
          <a:lstStyle/>
          <a:p>
            <a:pPr algn="ctr"/>
            <a:r>
              <a:rPr lang="en-US" sz="4400" b="1" dirty="0" smtClean="0">
                <a:solidFill>
                  <a:schemeClr val="accent1"/>
                </a:solidFill>
              </a:rPr>
              <a:t>Cloud Computing: </a:t>
            </a:r>
            <a:r>
              <a:rPr lang="en-US" sz="4400" b="1" dirty="0" smtClean="0">
                <a:solidFill>
                  <a:schemeClr val="accent6"/>
                </a:solidFill>
              </a:rPr>
              <a:t>Risks of SaaS</a:t>
            </a:r>
            <a:endParaRPr lang="en-US" sz="4400" b="1" dirty="0" smtClean="0">
              <a:solidFill>
                <a:schemeClr val="accent1"/>
              </a:solidFill>
            </a:endParaRPr>
          </a:p>
        </p:txBody>
      </p:sp>
      <p:sp>
        <p:nvSpPr>
          <p:cNvPr id="4" name="Content Placeholder 3"/>
          <p:cNvSpPr>
            <a:spLocks noGrp="1"/>
          </p:cNvSpPr>
          <p:nvPr>
            <p:ph idx="1"/>
          </p:nvPr>
        </p:nvSpPr>
        <p:spPr>
          <a:xfrm>
            <a:off x="555636" y="1482290"/>
            <a:ext cx="8235437" cy="5191226"/>
          </a:xfrm>
        </p:spPr>
        <p:txBody>
          <a:bodyPr>
            <a:normAutofit/>
          </a:bodyPr>
          <a:lstStyle/>
          <a:p>
            <a:pPr>
              <a:buFont typeface="Arial" panose="020B0604020202020204" pitchFamily="34" charset="0"/>
              <a:buChar char="•"/>
            </a:pPr>
            <a:r>
              <a:rPr lang="en-US" sz="2000" dirty="0" smtClean="0"/>
              <a:t>Software as Service</a:t>
            </a:r>
            <a:r>
              <a:rPr lang="en-US" sz="2000" dirty="0" smtClean="0">
                <a:solidFill>
                  <a:schemeClr val="accent4"/>
                </a:solidFill>
              </a:rPr>
              <a:t>: firm subscribes to a third-party software-replacing service that is delivered online</a:t>
            </a:r>
          </a:p>
          <a:p>
            <a:pPr marL="547688" lvl="2" indent="-90488">
              <a:buFont typeface="Arial" panose="020B0604020202020204" pitchFamily="34" charset="0"/>
              <a:buChar char="•"/>
            </a:pPr>
            <a:r>
              <a:rPr lang="en-US" sz="1600" dirty="0" smtClean="0">
                <a:solidFill>
                  <a:schemeClr val="accent4"/>
                </a:solidFill>
                <a:hlinkClick r:id="rId2"/>
              </a:rPr>
              <a:t>http</a:t>
            </a:r>
            <a:r>
              <a:rPr lang="en-US" sz="1600" dirty="0">
                <a:solidFill>
                  <a:schemeClr val="accent4"/>
                </a:solidFill>
                <a:hlinkClick r:id="rId2"/>
              </a:rPr>
              <a:t>://www.salesforce.com</a:t>
            </a:r>
            <a:r>
              <a:rPr lang="en-US" sz="1600" dirty="0" smtClean="0">
                <a:solidFill>
                  <a:schemeClr val="accent4"/>
                </a:solidFill>
                <a:hlinkClick r:id="rId2"/>
              </a:rPr>
              <a:t>/</a:t>
            </a:r>
            <a:endParaRPr lang="en-US" sz="1600" dirty="0" smtClean="0">
              <a:solidFill>
                <a:schemeClr val="accent4"/>
              </a:solidFill>
            </a:endParaRPr>
          </a:p>
          <a:p>
            <a:pPr marL="547688" lvl="2" indent="-90488">
              <a:buFont typeface="Arial" panose="020B0604020202020204" pitchFamily="34" charset="0"/>
              <a:buChar char="•"/>
            </a:pPr>
            <a:r>
              <a:rPr lang="en-US" sz="1600" dirty="0" smtClean="0">
                <a:solidFill>
                  <a:schemeClr val="accent4"/>
                </a:solidFill>
              </a:rPr>
              <a:t>Gmail; Outlook Web App; Office 365; </a:t>
            </a:r>
            <a:r>
              <a:rPr lang="en-US" sz="1600" dirty="0" err="1" smtClean="0">
                <a:solidFill>
                  <a:schemeClr val="accent4"/>
                </a:solidFill>
              </a:rPr>
              <a:t>Zoho</a:t>
            </a:r>
            <a:endParaRPr lang="en-US" sz="1600" dirty="0" smtClean="0">
              <a:solidFill>
                <a:schemeClr val="accent4"/>
              </a:solidFill>
            </a:endParaRPr>
          </a:p>
          <a:p>
            <a:pPr>
              <a:buFont typeface="Arial" panose="020B0604020202020204" pitchFamily="34" charset="0"/>
              <a:buChar char="•"/>
            </a:pPr>
            <a:r>
              <a:rPr lang="en-US" sz="2000" dirty="0">
                <a:solidFill>
                  <a:schemeClr val="accent4"/>
                </a:solidFill>
              </a:rPr>
              <a:t> </a:t>
            </a:r>
            <a:r>
              <a:rPr lang="en-US" sz="2000" dirty="0"/>
              <a:t>long-term viability of partner </a:t>
            </a:r>
            <a:r>
              <a:rPr lang="en-US" sz="2000" dirty="0" smtClean="0"/>
              <a:t>firms</a:t>
            </a:r>
          </a:p>
          <a:p>
            <a:pPr>
              <a:buFont typeface="Arial" panose="020B0604020202020204" pitchFamily="34" charset="0"/>
              <a:buChar char="•"/>
            </a:pPr>
            <a:r>
              <a:rPr lang="en-US" sz="2000" dirty="0"/>
              <a:t> may be forced to migrate to new versions—possibly incurring unforeseen training costs and shifts in operating </a:t>
            </a:r>
            <a:r>
              <a:rPr lang="en-US" sz="2000" dirty="0" smtClean="0"/>
              <a:t>procedures</a:t>
            </a:r>
          </a:p>
          <a:p>
            <a:pPr>
              <a:buFont typeface="Arial" panose="020B0604020202020204" pitchFamily="34" charset="0"/>
              <a:buChar char="•"/>
            </a:pPr>
            <a:r>
              <a:rPr lang="en-US" sz="2000" dirty="0" smtClean="0">
                <a:solidFill>
                  <a:schemeClr val="accent4"/>
                </a:solidFill>
              </a:rPr>
              <a:t> </a:t>
            </a:r>
            <a:r>
              <a:rPr lang="en-US" sz="2000" dirty="0"/>
              <a:t>reliance on a network connection—which may be slower, less stable, and less </a:t>
            </a:r>
            <a:r>
              <a:rPr lang="en-US" sz="2000" dirty="0" smtClean="0"/>
              <a:t>secure</a:t>
            </a:r>
          </a:p>
          <a:p>
            <a:pPr>
              <a:buFont typeface="Arial" panose="020B0604020202020204" pitchFamily="34" charset="0"/>
              <a:buChar char="•"/>
            </a:pPr>
            <a:r>
              <a:rPr lang="en-US" sz="2000" dirty="0"/>
              <a:t> data asset stored off-site—with the potential for security and legal concerns.</a:t>
            </a:r>
            <a:endParaRPr lang="en-US" sz="2000" dirty="0" smtClean="0"/>
          </a:p>
          <a:p>
            <a:pPr>
              <a:buFont typeface="Arial" panose="020B0604020202020204" pitchFamily="34" charset="0"/>
              <a:buChar char="•"/>
            </a:pPr>
            <a:r>
              <a:rPr lang="en-US" sz="2000" dirty="0"/>
              <a:t> limited configuration, customization, and system integration options compared to packaged software or alternatives developed in-house</a:t>
            </a:r>
            <a:r>
              <a:rPr lang="en-US" sz="2000" dirty="0" smtClean="0"/>
              <a:t>.</a:t>
            </a:r>
          </a:p>
          <a:p>
            <a:pPr>
              <a:buFont typeface="Arial" panose="020B0604020202020204" pitchFamily="34" charset="0"/>
              <a:buChar char="•"/>
            </a:pPr>
            <a:r>
              <a:rPr lang="en-US" sz="2000" dirty="0" smtClean="0"/>
              <a:t> user </a:t>
            </a:r>
            <a:r>
              <a:rPr lang="en-US" sz="2000" dirty="0"/>
              <a:t>interface of Web-based software is often less sophisticated and lacks the richness of most desktop alternatives.</a:t>
            </a:r>
            <a:endParaRPr lang="en-US" sz="2000" dirty="0" smtClean="0"/>
          </a:p>
        </p:txBody>
      </p:sp>
      <p:pic>
        <p:nvPicPr>
          <p:cNvPr id="9218" name="Picture 2" descr="http://www.searchexoticsla.com/wp-content/uploads/2015/01/Cau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6986" y="353010"/>
            <a:ext cx="1809583" cy="1587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5100576"/>
      </p:ext>
    </p:extLst>
  </p:cSld>
  <p:clrMapOvr>
    <a:masterClrMapping/>
  </p:clrMapOvr>
  <p:timing>
    <p:tnLst>
      <p:par>
        <p:cTn id="1" dur="indefinite" restart="never" nodeType="tmRoot"/>
      </p:par>
    </p:tnLst>
  </p:timing>
</p:sld>
</file>

<file path=ppt/theme/theme1.xml><?xml version="1.0" encoding="utf-8"?>
<a:theme xmlns:a="http://schemas.openxmlformats.org/drawingml/2006/main" name="Metropolitan">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44E3BB9A-3BF5-4BE4-90CF-48BFABC7851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TC103457491[[fn=Metropolitan]]</Template>
  <TotalTime>11588</TotalTime>
  <Words>1195</Words>
  <Application>Microsoft Office PowerPoint</Application>
  <PresentationFormat>Widescreen</PresentationFormat>
  <Paragraphs>99</Paragraphs>
  <Slides>14</Slides>
  <Notes>0</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Agency FB</vt:lpstr>
      <vt:lpstr>Arial</vt:lpstr>
      <vt:lpstr>Calibri</vt:lpstr>
      <vt:lpstr>Calibri Light</vt:lpstr>
      <vt:lpstr>Georgia</vt:lpstr>
      <vt:lpstr>Wingdings</vt:lpstr>
      <vt:lpstr>Metropolitan</vt:lpstr>
      <vt:lpstr>Software and Its Changes Impacting Business:  For the Software…it’s a-changin’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Day: MIS 420</dc:title>
  <dc:creator>Califf, Chris</dc:creator>
  <cp:lastModifiedBy>Christopher Califf</cp:lastModifiedBy>
  <cp:revision>129</cp:revision>
  <dcterms:created xsi:type="dcterms:W3CDTF">2014-08-20T20:52:11Z</dcterms:created>
  <dcterms:modified xsi:type="dcterms:W3CDTF">2015-10-22T23:13:56Z</dcterms:modified>
</cp:coreProperties>
</file>